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3"/>
  </p:sldMasterIdLst>
  <p:notesMasterIdLst>
    <p:notesMasterId r:id="rId56"/>
  </p:notesMasterIdLst>
  <p:sldIdLst>
    <p:sldId id="256" r:id="rId4"/>
    <p:sldId id="331" r:id="rId5"/>
    <p:sldId id="332" r:id="rId6"/>
    <p:sldId id="379" r:id="rId7"/>
    <p:sldId id="333" r:id="rId8"/>
    <p:sldId id="334" r:id="rId9"/>
    <p:sldId id="289" r:id="rId10"/>
    <p:sldId id="294" r:id="rId11"/>
    <p:sldId id="295" r:id="rId12"/>
    <p:sldId id="336" r:id="rId13"/>
    <p:sldId id="343" r:id="rId14"/>
    <p:sldId id="339" r:id="rId15"/>
    <p:sldId id="340" r:id="rId16"/>
    <p:sldId id="341" r:id="rId17"/>
    <p:sldId id="342" r:id="rId18"/>
    <p:sldId id="344" r:id="rId19"/>
    <p:sldId id="345" r:id="rId20"/>
    <p:sldId id="346" r:id="rId21"/>
    <p:sldId id="347" r:id="rId22"/>
    <p:sldId id="297" r:id="rId23"/>
    <p:sldId id="313" r:id="rId24"/>
    <p:sldId id="349" r:id="rId25"/>
    <p:sldId id="350" r:id="rId26"/>
    <p:sldId id="351" r:id="rId27"/>
    <p:sldId id="301" r:id="rId28"/>
    <p:sldId id="352" r:id="rId29"/>
    <p:sldId id="300" r:id="rId30"/>
    <p:sldId id="353" r:id="rId31"/>
    <p:sldId id="321" r:id="rId32"/>
    <p:sldId id="354" r:id="rId33"/>
    <p:sldId id="330" r:id="rId34"/>
    <p:sldId id="328" r:id="rId35"/>
    <p:sldId id="355" r:id="rId36"/>
    <p:sldId id="356" r:id="rId37"/>
    <p:sldId id="359" r:id="rId38"/>
    <p:sldId id="360" r:id="rId39"/>
    <p:sldId id="361" r:id="rId40"/>
    <p:sldId id="362" r:id="rId41"/>
    <p:sldId id="358" r:id="rId42"/>
    <p:sldId id="363" r:id="rId43"/>
    <p:sldId id="365" r:id="rId44"/>
    <p:sldId id="357" r:id="rId45"/>
    <p:sldId id="367" r:id="rId46"/>
    <p:sldId id="368" r:id="rId47"/>
    <p:sldId id="369" r:id="rId48"/>
    <p:sldId id="370" r:id="rId49"/>
    <p:sldId id="371" r:id="rId50"/>
    <p:sldId id="372" r:id="rId51"/>
    <p:sldId id="374" r:id="rId52"/>
    <p:sldId id="377" r:id="rId53"/>
    <p:sldId id="375" r:id="rId54"/>
    <p:sldId id="378"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Fira Sans Extra Condensed" panose="020B0503050000020004" pitchFamily="34" charset="0"/>
      <p:regular r:id="rId61"/>
      <p:bold r:id="rId62"/>
      <p:italic r:id="rId63"/>
      <p:boldItalic r:id="rId64"/>
    </p:embeddedFont>
    <p:embeddedFont>
      <p:font typeface="Fira Sans Extra Condensed Medium" panose="020B0604020202020204" charset="0"/>
      <p:regular r:id="rId65"/>
      <p:bold r:id="rId66"/>
      <p:italic r:id="rId67"/>
      <p:boldItalic r:id="rId68"/>
    </p:embeddedFont>
    <p:embeddedFont>
      <p:font typeface="Fira Sans Extra Condensed SemiBold" panose="020B0604020202020204" charset="0"/>
      <p:regular r:id="rId69"/>
      <p:bold r:id="rId70"/>
      <p:italic r:id="rId71"/>
      <p:boldItalic r:id="rId72"/>
    </p:embeddedFont>
    <p:embeddedFont>
      <p:font typeface="Rage Italic" panose="03070502040507070304" pitchFamily="66" charset="0"/>
      <p:regular r:id="rId73"/>
    </p:embeddedFont>
    <p:embeddedFont>
      <p:font typeface="Roboto"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FA992-6741-4D18-9118-D9F421B9C118}" v="3" dt="2023-10-08T05:45:07.625"/>
    <p1510:client id="{3C8E7FB1-2C47-461B-AEB8-464B0EF2CE52}" v="1" dt="2023-10-08T18:29:44.185"/>
    <p1510:client id="{B949FD22-6CA3-45E4-9759-3C15AEE6CA01}" v="1" dt="2023-10-19T17:07:04.644"/>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105" d="100"/>
          <a:sy n="105" d="100"/>
        </p:scale>
        <p:origin x="74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5.fntdata"/><Relationship Id="rId82"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6.fntdata"/><Relationship Id="rId80"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20.fntdata"/><Relationship Id="rId7" Type="http://schemas.openxmlformats.org/officeDocument/2006/relationships/slide" Target="slides/slide4.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mkhurais" userId="S::maimkhurais_gmail.com#ext#@netorgft8471045.onmicrosoft.com::b9a28828-87fe-4032-a85d-8c945b8eb1e6" providerId="AD" clId="Web-{1D2FA992-6741-4D18-9118-D9F421B9C118}"/>
    <pc:docChg chg="modSld">
      <pc:chgData name="maimkhurais" userId="S::maimkhurais_gmail.com#ext#@netorgft8471045.onmicrosoft.com::b9a28828-87fe-4032-a85d-8c945b8eb1e6" providerId="AD" clId="Web-{1D2FA992-6741-4D18-9118-D9F421B9C118}" dt="2023-10-08T05:45:07.625" v="2" actId="1076"/>
      <pc:docMkLst>
        <pc:docMk/>
      </pc:docMkLst>
      <pc:sldChg chg="modSp">
        <pc:chgData name="maimkhurais" userId="S::maimkhurais_gmail.com#ext#@netorgft8471045.onmicrosoft.com::b9a28828-87fe-4032-a85d-8c945b8eb1e6" providerId="AD" clId="Web-{1D2FA992-6741-4D18-9118-D9F421B9C118}" dt="2023-10-08T05:45:07.625" v="2" actId="1076"/>
        <pc:sldMkLst>
          <pc:docMk/>
          <pc:sldMk cId="3417755416" sldId="289"/>
        </pc:sldMkLst>
        <pc:picChg chg="mod">
          <ac:chgData name="maimkhurais" userId="S::maimkhurais_gmail.com#ext#@netorgft8471045.onmicrosoft.com::b9a28828-87fe-4032-a85d-8c945b8eb1e6" providerId="AD" clId="Web-{1D2FA992-6741-4D18-9118-D9F421B9C118}" dt="2023-10-08T05:45:07.625" v="2" actId="1076"/>
          <ac:picMkLst>
            <pc:docMk/>
            <pc:sldMk cId="3417755416" sldId="289"/>
            <ac:picMk id="3" creationId="{00000000-0000-0000-0000-000000000000}"/>
          </ac:picMkLst>
        </pc:picChg>
      </pc:sldChg>
    </pc:docChg>
  </pc:docChgLst>
  <pc:docChgLst>
    <pc:chgData name="taqwashorman550" userId="S::taqwashorman550_gmail.com#ext#@netorgft8471045.onmicrosoft.com::89b6cc8d-92a4-4376-9efa-e452051f5865" providerId="AD" clId="Web-{3C8E7FB1-2C47-461B-AEB8-464B0EF2CE52}"/>
    <pc:docChg chg="modSld">
      <pc:chgData name="taqwashorman550" userId="S::taqwashorman550_gmail.com#ext#@netorgft8471045.onmicrosoft.com::89b6cc8d-92a4-4376-9efa-e452051f5865" providerId="AD" clId="Web-{3C8E7FB1-2C47-461B-AEB8-464B0EF2CE52}" dt="2023-10-08T18:29:44.185" v="0" actId="1076"/>
      <pc:docMkLst>
        <pc:docMk/>
      </pc:docMkLst>
      <pc:sldChg chg="modSp">
        <pc:chgData name="taqwashorman550" userId="S::taqwashorman550_gmail.com#ext#@netorgft8471045.onmicrosoft.com::89b6cc8d-92a4-4376-9efa-e452051f5865" providerId="AD" clId="Web-{3C8E7FB1-2C47-461B-AEB8-464B0EF2CE52}" dt="2023-10-08T18:29:44.185" v="0" actId="1076"/>
        <pc:sldMkLst>
          <pc:docMk/>
          <pc:sldMk cId="0" sldId="256"/>
        </pc:sldMkLst>
        <pc:grpChg chg="mod">
          <ac:chgData name="taqwashorman550" userId="S::taqwashorman550_gmail.com#ext#@netorgft8471045.onmicrosoft.com::89b6cc8d-92a4-4376-9efa-e452051f5865" providerId="AD" clId="Web-{3C8E7FB1-2C47-461B-AEB8-464B0EF2CE52}" dt="2023-10-08T18:29:44.185" v="0" actId="1076"/>
          <ac:grpSpMkLst>
            <pc:docMk/>
            <pc:sldMk cId="0" sldId="256"/>
            <ac:grpSpMk id="75" creationId="{00000000-0000-0000-0000-000000000000}"/>
          </ac:grpSpMkLst>
        </pc:grpChg>
      </pc:sldChg>
    </pc:docChg>
  </pc:docChgLst>
  <pc:docChgLst>
    <pc:chgData name="Daniaomar20029" userId="S::daniaomar20029_gmail.com#ext#@netorgft8471045.onmicrosoft.com::6b9930a2-321c-4885-b04f-d3abbfb00758" providerId="AD" clId="Web-{B949FD22-6CA3-45E4-9759-3C15AEE6CA01}"/>
    <pc:docChg chg="modSld">
      <pc:chgData name="Daniaomar20029" userId="S::daniaomar20029_gmail.com#ext#@netorgft8471045.onmicrosoft.com::6b9930a2-321c-4885-b04f-d3abbfb00758" providerId="AD" clId="Web-{B949FD22-6CA3-45E4-9759-3C15AEE6CA01}" dt="2023-10-19T17:07:04.644" v="0" actId="1076"/>
      <pc:docMkLst>
        <pc:docMk/>
      </pc:docMkLst>
      <pc:sldChg chg="modSp">
        <pc:chgData name="Daniaomar20029" userId="S::daniaomar20029_gmail.com#ext#@netorgft8471045.onmicrosoft.com::6b9930a2-321c-4885-b04f-d3abbfb00758" providerId="AD" clId="Web-{B949FD22-6CA3-45E4-9759-3C15AEE6CA01}" dt="2023-10-19T17:07:04.644" v="0" actId="1076"/>
        <pc:sldMkLst>
          <pc:docMk/>
          <pc:sldMk cId="3417755416" sldId="289"/>
        </pc:sldMkLst>
        <pc:picChg chg="mod">
          <ac:chgData name="Daniaomar20029" userId="S::daniaomar20029_gmail.com#ext#@netorgft8471045.onmicrosoft.com::6b9930a2-321c-4885-b04f-d3abbfb00758" providerId="AD" clId="Web-{B949FD22-6CA3-45E4-9759-3C15AEE6CA01}" dt="2023-10-19T17:07:04.644" v="0" actId="1076"/>
          <ac:picMkLst>
            <pc:docMk/>
            <pc:sldMk cId="3417755416" sldId="289"/>
            <ac:picMk id="3" creationId="{00000000-0000-0000-0000-00000000000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Number Trained</c:v>
                </c:pt>
              </c:strCache>
            </c:strRef>
          </c:tx>
          <c:spPr>
            <a:ln w="22225" cap="rnd">
              <a:solidFill>
                <a:schemeClr val="accent1"/>
              </a:solidFill>
              <a:round/>
            </a:ln>
            <a:effectLst/>
          </c:spPr>
          <c:marker>
            <c:symbol val="none"/>
          </c:marker>
          <c:cat>
            <c:numRef>
              <c:f>Sheet1!$A$2:$A$5</c:f>
              <c:numCache>
                <c:formatCode>General</c:formatCode>
                <c:ptCount val="4"/>
                <c:pt idx="0">
                  <c:v>1996</c:v>
                </c:pt>
                <c:pt idx="1">
                  <c:v>1997</c:v>
                </c:pt>
                <c:pt idx="2">
                  <c:v>1998</c:v>
                </c:pt>
                <c:pt idx="3">
                  <c:v>1999</c:v>
                </c:pt>
              </c:numCache>
            </c:numRef>
          </c:cat>
          <c:val>
            <c:numRef>
              <c:f>Sheet1!$B$2:$B$5</c:f>
              <c:numCache>
                <c:formatCode>General</c:formatCode>
                <c:ptCount val="4"/>
                <c:pt idx="0">
                  <c:v>81</c:v>
                </c:pt>
                <c:pt idx="1">
                  <c:v>105</c:v>
                </c:pt>
                <c:pt idx="2">
                  <c:v>115</c:v>
                </c:pt>
                <c:pt idx="3">
                  <c:v>184</c:v>
                </c:pt>
              </c:numCache>
            </c:numRef>
          </c:val>
          <c:smooth val="1"/>
          <c:extLst>
            <c:ext xmlns:c16="http://schemas.microsoft.com/office/drawing/2014/chart" uri="{C3380CC4-5D6E-409C-BE32-E72D297353CC}">
              <c16:uniqueId val="{00000000-099D-4E64-AFC3-5F98D9F727BC}"/>
            </c:ext>
          </c:extLst>
        </c:ser>
        <c:dLbls>
          <c:showLegendKey val="0"/>
          <c:showVal val="0"/>
          <c:showCatName val="0"/>
          <c:showSerName val="0"/>
          <c:showPercent val="0"/>
          <c:showBubbleSize val="0"/>
        </c:dLbls>
        <c:smooth val="0"/>
        <c:axId val="-928451888"/>
        <c:axId val="-928451344"/>
      </c:lineChart>
      <c:catAx>
        <c:axId val="-928451888"/>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en-US"/>
          </a:p>
        </c:txPr>
        <c:crossAx val="-928451344"/>
        <c:crosses val="autoZero"/>
        <c:auto val="1"/>
        <c:lblAlgn val="ctr"/>
        <c:lblOffset val="100"/>
        <c:noMultiLvlLbl val="0"/>
      </c:catAx>
      <c:valAx>
        <c:axId val="-928451344"/>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8451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1D8C0-088F-4330-ADFD-354049B8819D}" type="doc">
      <dgm:prSet loTypeId="urn:microsoft.com/office/officeart/2008/layout/LinedList" loCatId="hierarchy" qsTypeId="urn:microsoft.com/office/officeart/2005/8/quickstyle/simple1" qsCatId="simple" csTypeId="urn:microsoft.com/office/officeart/2005/8/colors/colorful2" csCatId="colorful" phldr="1"/>
      <dgm:spPr/>
      <dgm:t>
        <a:bodyPr/>
        <a:lstStyle/>
        <a:p>
          <a:endParaRPr lang="en-US"/>
        </a:p>
      </dgm:t>
    </dgm:pt>
    <dgm:pt modelId="{51A65A66-2BA1-490E-9E19-BBD2094546D5}">
      <dgm:prSet phldrT="[Text]" custT="1"/>
      <dgm:spPr/>
      <dgm:t>
        <a:bodyPr/>
        <a:lstStyle/>
        <a:p>
          <a:r>
            <a:rPr lang="en-US" sz="2000" b="0" dirty="0"/>
            <a:t>Design Requirements</a:t>
          </a:r>
        </a:p>
      </dgm:t>
    </dgm:pt>
    <dgm:pt modelId="{B30D4D02-AA5E-49E0-9BDC-44FEA2C12EA0}" type="parTrans" cxnId="{B2B38D15-9BA7-4D1C-8F8D-8E473BC064F5}">
      <dgm:prSet/>
      <dgm:spPr/>
      <dgm:t>
        <a:bodyPr/>
        <a:lstStyle/>
        <a:p>
          <a:endParaRPr lang="en-US" sz="1400" b="0"/>
        </a:p>
      </dgm:t>
    </dgm:pt>
    <dgm:pt modelId="{F9934E46-B350-490E-82E8-A94EC367C965}" type="sibTrans" cxnId="{B2B38D15-9BA7-4D1C-8F8D-8E473BC064F5}">
      <dgm:prSet/>
      <dgm:spPr/>
      <dgm:t>
        <a:bodyPr/>
        <a:lstStyle/>
        <a:p>
          <a:endParaRPr lang="en-US" sz="1400" b="0"/>
        </a:p>
      </dgm:t>
    </dgm:pt>
    <dgm:pt modelId="{1D420383-94A6-4D15-930F-3DE14A315CCC}">
      <dgm:prSet phldrT="[Text]" custT="1"/>
      <dgm:spPr/>
      <dgm:t>
        <a:bodyPr/>
        <a:lstStyle/>
        <a:p>
          <a:r>
            <a:rPr lang="en-US" sz="1800" b="0" i="0" dirty="0"/>
            <a:t>Types of Design Requirement for</a:t>
          </a:r>
        </a:p>
        <a:p>
          <a:r>
            <a:rPr lang="en-US" sz="1800" b="0" i="0" dirty="0"/>
            <a:t> </a:t>
          </a:r>
          <a:r>
            <a:rPr lang="en-US" sz="2400" b="0" i="0" dirty="0">
              <a:solidFill>
                <a:srgbClr val="C00000"/>
              </a:solidFill>
            </a:rPr>
            <a:t>General Products</a:t>
          </a:r>
        </a:p>
      </dgm:t>
    </dgm:pt>
    <dgm:pt modelId="{1CBF8FBF-DBFE-4074-B920-1ECBFF25F2CB}" type="parTrans" cxnId="{2B96A7FE-3CBB-4ADC-A20B-C82EFD965984}">
      <dgm:prSet/>
      <dgm:spPr/>
      <dgm:t>
        <a:bodyPr/>
        <a:lstStyle/>
        <a:p>
          <a:endParaRPr lang="en-US" sz="1400" b="0"/>
        </a:p>
      </dgm:t>
    </dgm:pt>
    <dgm:pt modelId="{327D3135-7DEC-4263-B808-0341CAACF3FC}" type="sibTrans" cxnId="{2B96A7FE-3CBB-4ADC-A20B-C82EFD965984}">
      <dgm:prSet/>
      <dgm:spPr/>
      <dgm:t>
        <a:bodyPr/>
        <a:lstStyle/>
        <a:p>
          <a:endParaRPr lang="en-US" sz="1400" b="0"/>
        </a:p>
      </dgm:t>
    </dgm:pt>
    <dgm:pt modelId="{2386754F-3325-4DDF-93D2-9E149316CF77}">
      <dgm:prSet phldrT="[Text]" custT="1"/>
      <dgm:spPr/>
      <dgm:t>
        <a:bodyPr/>
        <a:lstStyle/>
        <a:p>
          <a:pPr>
            <a:lnSpc>
              <a:spcPct val="100000"/>
            </a:lnSpc>
          </a:pPr>
          <a:r>
            <a:rPr lang="en-US" sz="1800" b="0" i="0" dirty="0"/>
            <a:t>Types of Design Requirements for </a:t>
          </a:r>
        </a:p>
        <a:p>
          <a:pPr>
            <a:lnSpc>
              <a:spcPct val="100000"/>
            </a:lnSpc>
          </a:pPr>
          <a:r>
            <a:rPr lang="en-US" sz="2400" b="0" i="0" dirty="0">
              <a:solidFill>
                <a:srgbClr val="C00000"/>
              </a:solidFill>
            </a:rPr>
            <a:t>Software Programs</a:t>
          </a:r>
        </a:p>
      </dgm:t>
    </dgm:pt>
    <dgm:pt modelId="{A418D229-6F58-42E6-A536-3C2580FEA9D8}" type="parTrans" cxnId="{5ED7800D-ED0C-437F-8DA3-7C9A1E834D68}">
      <dgm:prSet/>
      <dgm:spPr/>
      <dgm:t>
        <a:bodyPr/>
        <a:lstStyle/>
        <a:p>
          <a:endParaRPr lang="en-US" sz="1400" b="0"/>
        </a:p>
      </dgm:t>
    </dgm:pt>
    <dgm:pt modelId="{805F47E1-84FB-4661-A7F8-52055F9981DA}" type="sibTrans" cxnId="{5ED7800D-ED0C-437F-8DA3-7C9A1E834D68}">
      <dgm:prSet/>
      <dgm:spPr/>
      <dgm:t>
        <a:bodyPr/>
        <a:lstStyle/>
        <a:p>
          <a:endParaRPr lang="en-US" sz="1400" b="0"/>
        </a:p>
      </dgm:t>
    </dgm:pt>
    <dgm:pt modelId="{E059B557-A1F1-4751-B57F-01B9E6321FF5}" type="pres">
      <dgm:prSet presAssocID="{B551D8C0-088F-4330-ADFD-354049B8819D}" presName="vert0" presStyleCnt="0">
        <dgm:presLayoutVars>
          <dgm:dir/>
          <dgm:animOne val="branch"/>
          <dgm:animLvl val="lvl"/>
        </dgm:presLayoutVars>
      </dgm:prSet>
      <dgm:spPr/>
    </dgm:pt>
    <dgm:pt modelId="{8F80A002-F9F6-499E-A2FD-F96FA3F31595}" type="pres">
      <dgm:prSet presAssocID="{51A65A66-2BA1-490E-9E19-BBD2094546D5}" presName="thickLine" presStyleLbl="alignNode1" presStyleIdx="0" presStyleCnt="1"/>
      <dgm:spPr/>
    </dgm:pt>
    <dgm:pt modelId="{86FA5D6A-EAF3-45C0-9DB9-4C71B1A0974E}" type="pres">
      <dgm:prSet presAssocID="{51A65A66-2BA1-490E-9E19-BBD2094546D5}" presName="horz1" presStyleCnt="0"/>
      <dgm:spPr/>
    </dgm:pt>
    <dgm:pt modelId="{56F3588B-F4AB-4EA2-A0F5-9A38F8896A31}" type="pres">
      <dgm:prSet presAssocID="{51A65A66-2BA1-490E-9E19-BBD2094546D5}" presName="tx1" presStyleLbl="revTx" presStyleIdx="0" presStyleCnt="3" custScaleX="171930"/>
      <dgm:spPr/>
    </dgm:pt>
    <dgm:pt modelId="{54B39C39-3482-4B15-9FC3-C6AFA6AD60EA}" type="pres">
      <dgm:prSet presAssocID="{51A65A66-2BA1-490E-9E19-BBD2094546D5}" presName="vert1" presStyleCnt="0"/>
      <dgm:spPr/>
    </dgm:pt>
    <dgm:pt modelId="{EEAED30B-F92D-44DA-AC64-A471D4C04926}" type="pres">
      <dgm:prSet presAssocID="{1D420383-94A6-4D15-930F-3DE14A315CCC}" presName="vertSpace2a" presStyleCnt="0"/>
      <dgm:spPr/>
    </dgm:pt>
    <dgm:pt modelId="{1665DFD8-DE60-4EC7-BFCF-1FDBE24A17E1}" type="pres">
      <dgm:prSet presAssocID="{1D420383-94A6-4D15-930F-3DE14A315CCC}" presName="horz2" presStyleCnt="0"/>
      <dgm:spPr/>
    </dgm:pt>
    <dgm:pt modelId="{6A9B8324-1E5D-456D-8F8B-5A511CB4167E}" type="pres">
      <dgm:prSet presAssocID="{1D420383-94A6-4D15-930F-3DE14A315CCC}" presName="horzSpace2" presStyleCnt="0"/>
      <dgm:spPr/>
    </dgm:pt>
    <dgm:pt modelId="{C4937CF8-B10F-4F35-A084-46B053307DB6}" type="pres">
      <dgm:prSet presAssocID="{1D420383-94A6-4D15-930F-3DE14A315CCC}" presName="tx2" presStyleLbl="revTx" presStyleIdx="1" presStyleCnt="3"/>
      <dgm:spPr/>
    </dgm:pt>
    <dgm:pt modelId="{CAE7B26E-FC9F-4C71-9E11-DFD1592ECBC9}" type="pres">
      <dgm:prSet presAssocID="{1D420383-94A6-4D15-930F-3DE14A315CCC}" presName="vert2" presStyleCnt="0"/>
      <dgm:spPr/>
    </dgm:pt>
    <dgm:pt modelId="{B482EC45-4706-4C29-B1F3-4BB2F588C074}" type="pres">
      <dgm:prSet presAssocID="{1D420383-94A6-4D15-930F-3DE14A315CCC}" presName="thinLine2b" presStyleLbl="callout" presStyleIdx="0" presStyleCnt="2"/>
      <dgm:spPr/>
    </dgm:pt>
    <dgm:pt modelId="{3A507530-B25F-4572-80AB-742700C32C7B}" type="pres">
      <dgm:prSet presAssocID="{1D420383-94A6-4D15-930F-3DE14A315CCC}" presName="vertSpace2b" presStyleCnt="0"/>
      <dgm:spPr/>
    </dgm:pt>
    <dgm:pt modelId="{38A3C221-EA24-475C-ACAE-DD846A11D76D}" type="pres">
      <dgm:prSet presAssocID="{2386754F-3325-4DDF-93D2-9E149316CF77}" presName="horz2" presStyleCnt="0"/>
      <dgm:spPr/>
    </dgm:pt>
    <dgm:pt modelId="{D4409B0E-C21D-4056-A8A5-F0828F77453D}" type="pres">
      <dgm:prSet presAssocID="{2386754F-3325-4DDF-93D2-9E149316CF77}" presName="horzSpace2" presStyleCnt="0"/>
      <dgm:spPr/>
    </dgm:pt>
    <dgm:pt modelId="{015FEEDD-2F05-4517-9213-DFA7B83ECB8F}" type="pres">
      <dgm:prSet presAssocID="{2386754F-3325-4DDF-93D2-9E149316CF77}" presName="tx2" presStyleLbl="revTx" presStyleIdx="2" presStyleCnt="3"/>
      <dgm:spPr/>
    </dgm:pt>
    <dgm:pt modelId="{CD70885F-1F5D-4222-A4B7-DD008096E4F2}" type="pres">
      <dgm:prSet presAssocID="{2386754F-3325-4DDF-93D2-9E149316CF77}" presName="vert2" presStyleCnt="0"/>
      <dgm:spPr/>
    </dgm:pt>
    <dgm:pt modelId="{04E6D9CA-22CC-45E9-9251-275B5E8DCD67}" type="pres">
      <dgm:prSet presAssocID="{2386754F-3325-4DDF-93D2-9E149316CF77}" presName="thinLine2b" presStyleLbl="callout" presStyleIdx="1" presStyleCnt="2"/>
      <dgm:spPr/>
    </dgm:pt>
    <dgm:pt modelId="{E6BF96CA-F882-4AD2-A54D-A4AA4F85EADB}" type="pres">
      <dgm:prSet presAssocID="{2386754F-3325-4DDF-93D2-9E149316CF77}" presName="vertSpace2b" presStyleCnt="0"/>
      <dgm:spPr/>
    </dgm:pt>
  </dgm:ptLst>
  <dgm:cxnLst>
    <dgm:cxn modelId="{5ED7800D-ED0C-437F-8DA3-7C9A1E834D68}" srcId="{51A65A66-2BA1-490E-9E19-BBD2094546D5}" destId="{2386754F-3325-4DDF-93D2-9E149316CF77}" srcOrd="1" destOrd="0" parTransId="{A418D229-6F58-42E6-A536-3C2580FEA9D8}" sibTransId="{805F47E1-84FB-4661-A7F8-52055F9981DA}"/>
    <dgm:cxn modelId="{B2B38D15-9BA7-4D1C-8F8D-8E473BC064F5}" srcId="{B551D8C0-088F-4330-ADFD-354049B8819D}" destId="{51A65A66-2BA1-490E-9E19-BBD2094546D5}" srcOrd="0" destOrd="0" parTransId="{B30D4D02-AA5E-49E0-9BDC-44FEA2C12EA0}" sibTransId="{F9934E46-B350-490E-82E8-A94EC367C965}"/>
    <dgm:cxn modelId="{0776FF4B-4562-449C-829A-3FA8B211FB00}" type="presOf" srcId="{B551D8C0-088F-4330-ADFD-354049B8819D}" destId="{E059B557-A1F1-4751-B57F-01B9E6321FF5}" srcOrd="0" destOrd="0" presId="urn:microsoft.com/office/officeart/2008/layout/LinedList"/>
    <dgm:cxn modelId="{D1A0B04E-4086-4BAB-AF68-03E1D451DD48}" type="presOf" srcId="{1D420383-94A6-4D15-930F-3DE14A315CCC}" destId="{C4937CF8-B10F-4F35-A084-46B053307DB6}" srcOrd="0" destOrd="0" presId="urn:microsoft.com/office/officeart/2008/layout/LinedList"/>
    <dgm:cxn modelId="{377DCCB2-71C4-45D4-BF79-C8338A1AC0AD}" type="presOf" srcId="{2386754F-3325-4DDF-93D2-9E149316CF77}" destId="{015FEEDD-2F05-4517-9213-DFA7B83ECB8F}" srcOrd="0" destOrd="0" presId="urn:microsoft.com/office/officeart/2008/layout/LinedList"/>
    <dgm:cxn modelId="{776BE6B8-D191-4208-AB37-DBD685ADCE22}" type="presOf" srcId="{51A65A66-2BA1-490E-9E19-BBD2094546D5}" destId="{56F3588B-F4AB-4EA2-A0F5-9A38F8896A31}" srcOrd="0" destOrd="0" presId="urn:microsoft.com/office/officeart/2008/layout/LinedList"/>
    <dgm:cxn modelId="{2B96A7FE-3CBB-4ADC-A20B-C82EFD965984}" srcId="{51A65A66-2BA1-490E-9E19-BBD2094546D5}" destId="{1D420383-94A6-4D15-930F-3DE14A315CCC}" srcOrd="0" destOrd="0" parTransId="{1CBF8FBF-DBFE-4074-B920-1ECBFF25F2CB}" sibTransId="{327D3135-7DEC-4263-B808-0341CAACF3FC}"/>
    <dgm:cxn modelId="{88B14CE0-EA69-4D96-9E72-B8E108B14C1C}" type="presParOf" srcId="{E059B557-A1F1-4751-B57F-01B9E6321FF5}" destId="{8F80A002-F9F6-499E-A2FD-F96FA3F31595}" srcOrd="0" destOrd="0" presId="urn:microsoft.com/office/officeart/2008/layout/LinedList"/>
    <dgm:cxn modelId="{731D0D22-64AD-4E90-81EE-13D74A2EB672}" type="presParOf" srcId="{E059B557-A1F1-4751-B57F-01B9E6321FF5}" destId="{86FA5D6A-EAF3-45C0-9DB9-4C71B1A0974E}" srcOrd="1" destOrd="0" presId="urn:microsoft.com/office/officeart/2008/layout/LinedList"/>
    <dgm:cxn modelId="{BBAF026B-AFC5-4F22-8D1A-4DF7EC50B6C2}" type="presParOf" srcId="{86FA5D6A-EAF3-45C0-9DB9-4C71B1A0974E}" destId="{56F3588B-F4AB-4EA2-A0F5-9A38F8896A31}" srcOrd="0" destOrd="0" presId="urn:microsoft.com/office/officeart/2008/layout/LinedList"/>
    <dgm:cxn modelId="{BEB837BF-F258-4DDA-96B6-762D81110AF4}" type="presParOf" srcId="{86FA5D6A-EAF3-45C0-9DB9-4C71B1A0974E}" destId="{54B39C39-3482-4B15-9FC3-C6AFA6AD60EA}" srcOrd="1" destOrd="0" presId="urn:microsoft.com/office/officeart/2008/layout/LinedList"/>
    <dgm:cxn modelId="{CAE809FF-310F-48F1-9581-AE18BDD82F7B}" type="presParOf" srcId="{54B39C39-3482-4B15-9FC3-C6AFA6AD60EA}" destId="{EEAED30B-F92D-44DA-AC64-A471D4C04926}" srcOrd="0" destOrd="0" presId="urn:microsoft.com/office/officeart/2008/layout/LinedList"/>
    <dgm:cxn modelId="{353B33DB-3BF6-4A26-8BF6-BEA080293576}" type="presParOf" srcId="{54B39C39-3482-4B15-9FC3-C6AFA6AD60EA}" destId="{1665DFD8-DE60-4EC7-BFCF-1FDBE24A17E1}" srcOrd="1" destOrd="0" presId="urn:microsoft.com/office/officeart/2008/layout/LinedList"/>
    <dgm:cxn modelId="{73FDD56F-28A8-4CCA-A05C-8B942CA2D183}" type="presParOf" srcId="{1665DFD8-DE60-4EC7-BFCF-1FDBE24A17E1}" destId="{6A9B8324-1E5D-456D-8F8B-5A511CB4167E}" srcOrd="0" destOrd="0" presId="urn:microsoft.com/office/officeart/2008/layout/LinedList"/>
    <dgm:cxn modelId="{64FCCBF9-15EC-459A-8BC3-A2EB95650C6F}" type="presParOf" srcId="{1665DFD8-DE60-4EC7-BFCF-1FDBE24A17E1}" destId="{C4937CF8-B10F-4F35-A084-46B053307DB6}" srcOrd="1" destOrd="0" presId="urn:microsoft.com/office/officeart/2008/layout/LinedList"/>
    <dgm:cxn modelId="{2442C681-E0A7-4908-9170-76C5CD80CEF3}" type="presParOf" srcId="{1665DFD8-DE60-4EC7-BFCF-1FDBE24A17E1}" destId="{CAE7B26E-FC9F-4C71-9E11-DFD1592ECBC9}" srcOrd="2" destOrd="0" presId="urn:microsoft.com/office/officeart/2008/layout/LinedList"/>
    <dgm:cxn modelId="{1CD6A15B-0EB6-4732-A8D1-5E36644E499F}" type="presParOf" srcId="{54B39C39-3482-4B15-9FC3-C6AFA6AD60EA}" destId="{B482EC45-4706-4C29-B1F3-4BB2F588C074}" srcOrd="2" destOrd="0" presId="urn:microsoft.com/office/officeart/2008/layout/LinedList"/>
    <dgm:cxn modelId="{9074127B-1FBF-4377-BB82-88D09E3EBEA5}" type="presParOf" srcId="{54B39C39-3482-4B15-9FC3-C6AFA6AD60EA}" destId="{3A507530-B25F-4572-80AB-742700C32C7B}" srcOrd="3" destOrd="0" presId="urn:microsoft.com/office/officeart/2008/layout/LinedList"/>
    <dgm:cxn modelId="{397EAEE0-0C21-4234-B7D9-1F03334A61BC}" type="presParOf" srcId="{54B39C39-3482-4B15-9FC3-C6AFA6AD60EA}" destId="{38A3C221-EA24-475C-ACAE-DD846A11D76D}" srcOrd="4" destOrd="0" presId="urn:microsoft.com/office/officeart/2008/layout/LinedList"/>
    <dgm:cxn modelId="{233E20B0-7E87-45E6-8291-1CBB1A1458CC}" type="presParOf" srcId="{38A3C221-EA24-475C-ACAE-DD846A11D76D}" destId="{D4409B0E-C21D-4056-A8A5-F0828F77453D}" srcOrd="0" destOrd="0" presId="urn:microsoft.com/office/officeart/2008/layout/LinedList"/>
    <dgm:cxn modelId="{C130DB29-AC1F-48F6-AD3D-FDD6AA6C34E1}" type="presParOf" srcId="{38A3C221-EA24-475C-ACAE-DD846A11D76D}" destId="{015FEEDD-2F05-4517-9213-DFA7B83ECB8F}" srcOrd="1" destOrd="0" presId="urn:microsoft.com/office/officeart/2008/layout/LinedList"/>
    <dgm:cxn modelId="{4AC8EBBD-00D3-4A79-AF2A-8A67E39DB2BE}" type="presParOf" srcId="{38A3C221-EA24-475C-ACAE-DD846A11D76D}" destId="{CD70885F-1F5D-4222-A4B7-DD008096E4F2}" srcOrd="2" destOrd="0" presId="urn:microsoft.com/office/officeart/2008/layout/LinedList"/>
    <dgm:cxn modelId="{6C9CAEA4-4DF1-46CF-A910-F6F51B65B9F7}" type="presParOf" srcId="{54B39C39-3482-4B15-9FC3-C6AFA6AD60EA}" destId="{04E6D9CA-22CC-45E9-9251-275B5E8DCD67}" srcOrd="5" destOrd="0" presId="urn:microsoft.com/office/officeart/2008/layout/LinedList"/>
    <dgm:cxn modelId="{29F9AA5D-18C7-4754-9B32-4C61A89EAE74}" type="presParOf" srcId="{54B39C39-3482-4B15-9FC3-C6AFA6AD60EA}" destId="{E6BF96CA-F882-4AD2-A54D-A4AA4F85EADB}"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0A002-F9F6-499E-A2FD-F96FA3F31595}">
      <dsp:nvSpPr>
        <dsp:cNvPr id="0" name=""/>
        <dsp:cNvSpPr/>
      </dsp:nvSpPr>
      <dsp:spPr>
        <a:xfrm>
          <a:off x="0" y="0"/>
          <a:ext cx="664565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3588B-F4AB-4EA2-A0F5-9A38F8896A31}">
      <dsp:nvSpPr>
        <dsp:cNvPr id="0" name=""/>
        <dsp:cNvSpPr/>
      </dsp:nvSpPr>
      <dsp:spPr>
        <a:xfrm>
          <a:off x="0" y="0"/>
          <a:ext cx="1997294" cy="3672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Design Requirements</a:t>
          </a:r>
        </a:p>
      </dsp:txBody>
      <dsp:txXfrm>
        <a:off x="0" y="0"/>
        <a:ext cx="1997294" cy="3672408"/>
      </dsp:txXfrm>
    </dsp:sp>
    <dsp:sp modelId="{C4937CF8-B10F-4F35-A084-46B053307DB6}">
      <dsp:nvSpPr>
        <dsp:cNvPr id="0" name=""/>
        <dsp:cNvSpPr/>
      </dsp:nvSpPr>
      <dsp:spPr>
        <a:xfrm>
          <a:off x="2084421" y="85354"/>
          <a:ext cx="4559636" cy="1707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Types of Design Requirement for</a:t>
          </a:r>
        </a:p>
        <a:p>
          <a:pPr marL="0" lvl="0" indent="0" algn="l" defTabSz="800100">
            <a:lnSpc>
              <a:spcPct val="90000"/>
            </a:lnSpc>
            <a:spcBef>
              <a:spcPct val="0"/>
            </a:spcBef>
            <a:spcAft>
              <a:spcPct val="35000"/>
            </a:spcAft>
            <a:buNone/>
          </a:pPr>
          <a:r>
            <a:rPr lang="en-US" sz="1800" b="0" i="0" kern="1200" dirty="0"/>
            <a:t> </a:t>
          </a:r>
          <a:r>
            <a:rPr lang="en-US" sz="2400" b="0" i="0" kern="1200" dirty="0">
              <a:solidFill>
                <a:srgbClr val="C00000"/>
              </a:solidFill>
            </a:rPr>
            <a:t>General Products</a:t>
          </a:r>
        </a:p>
      </dsp:txBody>
      <dsp:txXfrm>
        <a:off x="2084421" y="85354"/>
        <a:ext cx="4559636" cy="1707095"/>
      </dsp:txXfrm>
    </dsp:sp>
    <dsp:sp modelId="{B482EC45-4706-4C29-B1F3-4BB2F588C074}">
      <dsp:nvSpPr>
        <dsp:cNvPr id="0" name=""/>
        <dsp:cNvSpPr/>
      </dsp:nvSpPr>
      <dsp:spPr>
        <a:xfrm>
          <a:off x="1997294" y="1792450"/>
          <a:ext cx="4646763"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5FEEDD-2F05-4517-9213-DFA7B83ECB8F}">
      <dsp:nvSpPr>
        <dsp:cNvPr id="0" name=""/>
        <dsp:cNvSpPr/>
      </dsp:nvSpPr>
      <dsp:spPr>
        <a:xfrm>
          <a:off x="2084421" y="1877805"/>
          <a:ext cx="4559636" cy="1707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b="0" i="0" kern="1200" dirty="0"/>
            <a:t>Types of Design Requirements for </a:t>
          </a:r>
        </a:p>
        <a:p>
          <a:pPr marL="0" lvl="0" indent="0" algn="l" defTabSz="800100">
            <a:lnSpc>
              <a:spcPct val="100000"/>
            </a:lnSpc>
            <a:spcBef>
              <a:spcPct val="0"/>
            </a:spcBef>
            <a:spcAft>
              <a:spcPct val="35000"/>
            </a:spcAft>
            <a:buNone/>
          </a:pPr>
          <a:r>
            <a:rPr lang="en-US" sz="2400" b="0" i="0" kern="1200" dirty="0">
              <a:solidFill>
                <a:srgbClr val="C00000"/>
              </a:solidFill>
            </a:rPr>
            <a:t>Software Programs</a:t>
          </a:r>
        </a:p>
      </dsp:txBody>
      <dsp:txXfrm>
        <a:off x="2084421" y="1877805"/>
        <a:ext cx="4559636" cy="1707095"/>
      </dsp:txXfrm>
    </dsp:sp>
    <dsp:sp modelId="{04E6D9CA-22CC-45E9-9251-275B5E8DCD67}">
      <dsp:nvSpPr>
        <dsp:cNvPr id="0" name=""/>
        <dsp:cNvSpPr/>
      </dsp:nvSpPr>
      <dsp:spPr>
        <a:xfrm>
          <a:off x="1997294" y="3584901"/>
          <a:ext cx="4646763"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19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e8b782381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e8b782381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856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628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63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987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44</a:t>
            </a:fld>
            <a:endParaRPr lang="en-US"/>
          </a:p>
        </p:txBody>
      </p:sp>
    </p:spTree>
    <p:extLst>
      <p:ext uri="{BB962C8B-B14F-4D97-AF65-F5344CB8AC3E}">
        <p14:creationId xmlns:p14="http://schemas.microsoft.com/office/powerpoint/2010/main" val="3281060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45</a:t>
            </a:fld>
            <a:endParaRPr lang="en-US"/>
          </a:p>
        </p:txBody>
      </p:sp>
    </p:spTree>
    <p:extLst>
      <p:ext uri="{BB962C8B-B14F-4D97-AF65-F5344CB8AC3E}">
        <p14:creationId xmlns:p14="http://schemas.microsoft.com/office/powerpoint/2010/main" val="1192752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46</a:t>
            </a:fld>
            <a:endParaRPr lang="en-US"/>
          </a:p>
        </p:txBody>
      </p:sp>
    </p:spTree>
    <p:extLst>
      <p:ext uri="{BB962C8B-B14F-4D97-AF65-F5344CB8AC3E}">
        <p14:creationId xmlns:p14="http://schemas.microsoft.com/office/powerpoint/2010/main" val="4097630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47</a:t>
            </a:fld>
            <a:endParaRPr lang="en-US"/>
          </a:p>
        </p:txBody>
      </p:sp>
    </p:spTree>
    <p:extLst>
      <p:ext uri="{BB962C8B-B14F-4D97-AF65-F5344CB8AC3E}">
        <p14:creationId xmlns:p14="http://schemas.microsoft.com/office/powerpoint/2010/main" val="203519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FA7316-37D3-4FCE-87E2-4173851151E2}" type="slidenum">
              <a:rPr lang="en-US" smtClean="0"/>
              <a:t>48</a:t>
            </a:fld>
            <a:endParaRPr lang="en-US"/>
          </a:p>
        </p:txBody>
      </p:sp>
    </p:spTree>
    <p:extLst>
      <p:ext uri="{BB962C8B-B14F-4D97-AF65-F5344CB8AC3E}">
        <p14:creationId xmlns:p14="http://schemas.microsoft.com/office/powerpoint/2010/main" val="82479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e8b782381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e8b782381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228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409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907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e8b782381_0_1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e8b782381_0_1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15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014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518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779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a9021edd2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a9021edd2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930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bc00f6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8bc00f6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94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17025" y="1280400"/>
            <a:ext cx="3436500" cy="21648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5200">
                <a:latin typeface="Fira Sans Extra Condensed SemiBold"/>
                <a:ea typeface="Fira Sans Extra Condensed SemiBold"/>
                <a:cs typeface="Fira Sans Extra Condensed SemiBold"/>
                <a:sym typeface="Fira Sans Extra Condensed SemiBold"/>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717025" y="3445200"/>
            <a:ext cx="3945300" cy="4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500"/>
              <a:buNone/>
              <a:defRPr sz="16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F8D47E-14EE-4583-B3DB-F45067869100}" type="datetimeFigureOut">
              <a:rPr lang="en-US" smtClean="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E93D07-63A5-4231-9443-C44F2A911CD8}" type="slidenum">
              <a:rPr lang="en-US" smtClean="0"/>
              <a:pPr/>
              <a:t>‹#›</a:t>
            </a:fld>
            <a:endParaRPr lang="en-US"/>
          </a:p>
        </p:txBody>
      </p:sp>
    </p:spTree>
    <p:extLst>
      <p:ext uri="{BB962C8B-B14F-4D97-AF65-F5344CB8AC3E}">
        <p14:creationId xmlns:p14="http://schemas.microsoft.com/office/powerpoint/2010/main" val="363601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717024" y="1280400"/>
            <a:ext cx="5022061" cy="21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Technical Writing Workshop</a:t>
            </a:r>
            <a:endParaRPr sz="4400" dirty="0"/>
          </a:p>
        </p:txBody>
      </p:sp>
      <p:sp>
        <p:nvSpPr>
          <p:cNvPr id="56" name="Google Shape;56;p15"/>
          <p:cNvSpPr txBox="1">
            <a:spLocks noGrp="1"/>
          </p:cNvSpPr>
          <p:nvPr>
            <p:ph type="subTitle" idx="1"/>
          </p:nvPr>
        </p:nvSpPr>
        <p:spPr>
          <a:xfrm>
            <a:off x="4732106" y="2992225"/>
            <a:ext cx="3945300" cy="417900"/>
          </a:xfrm>
          <a:prstGeom prst="rect">
            <a:avLst/>
          </a:prstGeom>
        </p:spPr>
        <p:txBody>
          <a:bodyPr spcFirstLastPara="1" wrap="square" lIns="91425" tIns="91425" rIns="91425" bIns="91425" anchor="ctr" anchorCtr="0">
            <a:noAutofit/>
          </a:bodyPr>
          <a:lstStyle/>
          <a:p>
            <a:pPr marL="0" lvl="0" indent="0"/>
            <a:r>
              <a:rPr lang="en-US" sz="2400" dirty="0">
                <a:latin typeface="Rage Italic" panose="03070502040507070304" pitchFamily="66" charset="0"/>
              </a:rPr>
              <a:t>From Ideas to Documents</a:t>
            </a:r>
            <a:endParaRPr sz="2400" dirty="0">
              <a:latin typeface="Rage Italic" panose="03070502040507070304" pitchFamily="66" charset="0"/>
            </a:endParaRPr>
          </a:p>
        </p:txBody>
      </p:sp>
      <p:grpSp>
        <p:nvGrpSpPr>
          <p:cNvPr id="57" name="Google Shape;57;p15"/>
          <p:cNvGrpSpPr/>
          <p:nvPr/>
        </p:nvGrpSpPr>
        <p:grpSpPr>
          <a:xfrm rot="1578645" flipH="1">
            <a:off x="2731727" y="1134112"/>
            <a:ext cx="1566930" cy="1715068"/>
            <a:chOff x="4718425" y="934625"/>
            <a:chExt cx="1467100" cy="1605800"/>
          </a:xfrm>
          <a:solidFill>
            <a:schemeClr val="tx2">
              <a:lumMod val="90000"/>
            </a:schemeClr>
          </a:solidFill>
        </p:grpSpPr>
        <p:cxnSp>
          <p:nvCxnSpPr>
            <p:cNvPr id="58" name="Google Shape;58;p15"/>
            <p:cNvCxnSpPr/>
            <p:nvPr/>
          </p:nvCxnSpPr>
          <p:spPr>
            <a:xfrm>
              <a:off x="5119625" y="1316725"/>
              <a:ext cx="1065900" cy="1223700"/>
            </a:xfrm>
            <a:prstGeom prst="straightConnector1">
              <a:avLst/>
            </a:prstGeom>
            <a:grpFill/>
            <a:ln w="9525" cap="flat" cmpd="sng">
              <a:solidFill>
                <a:srgbClr val="000000"/>
              </a:solidFill>
              <a:prstDash val="solid"/>
              <a:round/>
              <a:headEnd type="none" w="med" len="med"/>
              <a:tailEnd type="none" w="med" len="med"/>
            </a:ln>
          </p:spPr>
        </p:cxnSp>
        <p:sp>
          <p:nvSpPr>
            <p:cNvPr id="59" name="Google Shape;59;p15"/>
            <p:cNvSpPr/>
            <p:nvPr/>
          </p:nvSpPr>
          <p:spPr>
            <a:xfrm>
              <a:off x="4718425" y="934625"/>
              <a:ext cx="826800" cy="8268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0" name="Google Shape;60;p15"/>
          <p:cNvGrpSpPr/>
          <p:nvPr/>
        </p:nvGrpSpPr>
        <p:grpSpPr>
          <a:xfrm rot="1578645" flipH="1">
            <a:off x="1209287" y="2129531"/>
            <a:ext cx="883060" cy="1781848"/>
            <a:chOff x="6176375" y="2540550"/>
            <a:chExt cx="826800" cy="1668325"/>
          </a:xfrm>
          <a:solidFill>
            <a:srgbClr val="FFC000"/>
          </a:solidFill>
        </p:grpSpPr>
        <p:cxnSp>
          <p:nvCxnSpPr>
            <p:cNvPr id="61" name="Google Shape;61;p15"/>
            <p:cNvCxnSpPr/>
            <p:nvPr/>
          </p:nvCxnSpPr>
          <p:spPr>
            <a:xfrm rot="10800000">
              <a:off x="6190500" y="2540550"/>
              <a:ext cx="406200" cy="1281000"/>
            </a:xfrm>
            <a:prstGeom prst="straightConnector1">
              <a:avLst/>
            </a:prstGeom>
            <a:grpFill/>
            <a:ln w="9525" cap="flat" cmpd="sng">
              <a:solidFill>
                <a:srgbClr val="000000"/>
              </a:solidFill>
              <a:prstDash val="solid"/>
              <a:round/>
              <a:headEnd type="none" w="med" len="med"/>
              <a:tailEnd type="none" w="med" len="med"/>
            </a:ln>
          </p:spPr>
        </p:cxnSp>
        <p:sp>
          <p:nvSpPr>
            <p:cNvPr id="62" name="Google Shape;62;p15"/>
            <p:cNvSpPr/>
            <p:nvPr/>
          </p:nvSpPr>
          <p:spPr>
            <a:xfrm>
              <a:off x="6176375" y="3382075"/>
              <a:ext cx="826800" cy="8268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63;p15"/>
          <p:cNvGrpSpPr/>
          <p:nvPr/>
        </p:nvGrpSpPr>
        <p:grpSpPr>
          <a:xfrm rot="1578645" flipH="1">
            <a:off x="2276008" y="697150"/>
            <a:ext cx="709717" cy="1720355"/>
            <a:chOff x="6042175" y="934625"/>
            <a:chExt cx="664500" cy="1610750"/>
          </a:xfrm>
          <a:solidFill>
            <a:srgbClr val="FFC000"/>
          </a:solidFill>
        </p:grpSpPr>
        <p:cxnSp>
          <p:nvCxnSpPr>
            <p:cNvPr id="64" name="Google Shape;64;p15"/>
            <p:cNvCxnSpPr/>
            <p:nvPr/>
          </p:nvCxnSpPr>
          <p:spPr>
            <a:xfrm flipH="1">
              <a:off x="6190500" y="1278475"/>
              <a:ext cx="191100" cy="1266900"/>
            </a:xfrm>
            <a:prstGeom prst="straightConnector1">
              <a:avLst/>
            </a:prstGeom>
            <a:grpFill/>
            <a:ln w="9525" cap="flat" cmpd="sng">
              <a:solidFill>
                <a:srgbClr val="000000"/>
              </a:solidFill>
              <a:prstDash val="solid"/>
              <a:round/>
              <a:headEnd type="none" w="med" len="med"/>
              <a:tailEnd type="none" w="med" len="med"/>
            </a:ln>
          </p:spPr>
        </p:cxnSp>
        <p:sp>
          <p:nvSpPr>
            <p:cNvPr id="65" name="Google Shape;65;p15"/>
            <p:cNvSpPr/>
            <p:nvPr/>
          </p:nvSpPr>
          <p:spPr>
            <a:xfrm>
              <a:off x="6042175" y="934625"/>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6" name="Google Shape;66;p15"/>
          <p:cNvGrpSpPr/>
          <p:nvPr/>
        </p:nvGrpSpPr>
        <p:grpSpPr>
          <a:xfrm rot="1578645" flipH="1">
            <a:off x="722626" y="1237720"/>
            <a:ext cx="1983628" cy="780902"/>
            <a:chOff x="6185550" y="1814200"/>
            <a:chExt cx="1857250" cy="731150"/>
          </a:xfrm>
          <a:solidFill>
            <a:schemeClr val="tx2">
              <a:lumMod val="90000"/>
            </a:schemeClr>
          </a:solidFill>
        </p:grpSpPr>
        <p:cxnSp>
          <p:nvCxnSpPr>
            <p:cNvPr id="67" name="Google Shape;67;p15"/>
            <p:cNvCxnSpPr/>
            <p:nvPr/>
          </p:nvCxnSpPr>
          <p:spPr>
            <a:xfrm flipH="1">
              <a:off x="6185550" y="2158050"/>
              <a:ext cx="1534500" cy="387300"/>
            </a:xfrm>
            <a:prstGeom prst="straightConnector1">
              <a:avLst/>
            </a:prstGeom>
            <a:grpFill/>
            <a:ln w="9525" cap="flat" cmpd="sng">
              <a:solidFill>
                <a:srgbClr val="000000"/>
              </a:solidFill>
              <a:prstDash val="solid"/>
              <a:round/>
              <a:headEnd type="none" w="med" len="med"/>
              <a:tailEnd type="none" w="med" len="med"/>
            </a:ln>
          </p:spPr>
        </p:cxnSp>
        <p:sp>
          <p:nvSpPr>
            <p:cNvPr id="68" name="Google Shape;68;p15"/>
            <p:cNvSpPr/>
            <p:nvPr/>
          </p:nvSpPr>
          <p:spPr>
            <a:xfrm>
              <a:off x="7378300" y="181420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 name="Google Shape;69;p15"/>
          <p:cNvGrpSpPr/>
          <p:nvPr/>
        </p:nvGrpSpPr>
        <p:grpSpPr>
          <a:xfrm rot="1578645" flipH="1">
            <a:off x="2109021" y="2795838"/>
            <a:ext cx="1944805" cy="975633"/>
            <a:chOff x="4369400" y="2545175"/>
            <a:chExt cx="1820900" cy="913475"/>
          </a:xfrm>
          <a:solidFill>
            <a:srgbClr val="0070C0"/>
          </a:solidFill>
        </p:grpSpPr>
        <p:cxnSp>
          <p:nvCxnSpPr>
            <p:cNvPr id="70" name="Google Shape;70;p15"/>
            <p:cNvCxnSpPr/>
            <p:nvPr/>
          </p:nvCxnSpPr>
          <p:spPr>
            <a:xfrm rot="10800000" flipH="1">
              <a:off x="4689400" y="2545175"/>
              <a:ext cx="1500900" cy="592800"/>
            </a:xfrm>
            <a:prstGeom prst="straightConnector1">
              <a:avLst/>
            </a:prstGeom>
            <a:grpFill/>
            <a:ln w="9525" cap="flat" cmpd="sng">
              <a:solidFill>
                <a:srgbClr val="000000"/>
              </a:solidFill>
              <a:prstDash val="solid"/>
              <a:round/>
              <a:headEnd type="none" w="med" len="med"/>
              <a:tailEnd type="none" w="med" len="med"/>
            </a:ln>
          </p:spPr>
        </p:cxnSp>
        <p:sp>
          <p:nvSpPr>
            <p:cNvPr id="71" name="Google Shape;71;p15"/>
            <p:cNvSpPr/>
            <p:nvPr/>
          </p:nvSpPr>
          <p:spPr>
            <a:xfrm>
              <a:off x="4369400" y="279415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0070C0"/>
                </a:solidFill>
                <a:latin typeface="Fira Sans Extra Condensed Medium"/>
                <a:ea typeface="Fira Sans Extra Condensed Medium"/>
                <a:cs typeface="Fira Sans Extra Condensed Medium"/>
                <a:sym typeface="Fira Sans Extra Condensed Medium"/>
              </a:endParaRPr>
            </a:p>
          </p:txBody>
        </p:sp>
      </p:grpSp>
      <p:grpSp>
        <p:nvGrpSpPr>
          <p:cNvPr id="72" name="Google Shape;72;p15"/>
          <p:cNvGrpSpPr/>
          <p:nvPr/>
        </p:nvGrpSpPr>
        <p:grpSpPr>
          <a:xfrm rot="1578645" flipH="1">
            <a:off x="1980644" y="2609568"/>
            <a:ext cx="1276075" cy="1710769"/>
            <a:chOff x="4995600" y="2545225"/>
            <a:chExt cx="1194775" cy="1601775"/>
          </a:xfrm>
          <a:solidFill>
            <a:srgbClr val="0070C0"/>
          </a:solidFill>
        </p:grpSpPr>
        <p:cxnSp>
          <p:nvCxnSpPr>
            <p:cNvPr id="73" name="Google Shape;73;p15"/>
            <p:cNvCxnSpPr/>
            <p:nvPr/>
          </p:nvCxnSpPr>
          <p:spPr>
            <a:xfrm rot="10800000" flipH="1">
              <a:off x="5325175" y="2545225"/>
              <a:ext cx="865200" cy="1305000"/>
            </a:xfrm>
            <a:prstGeom prst="straightConnector1">
              <a:avLst/>
            </a:prstGeom>
            <a:grpFill/>
            <a:ln w="9525" cap="flat" cmpd="sng">
              <a:solidFill>
                <a:srgbClr val="000000"/>
              </a:solidFill>
              <a:prstDash val="solid"/>
              <a:round/>
              <a:headEnd type="none" w="med" len="med"/>
              <a:tailEnd type="none" w="med" len="med"/>
            </a:ln>
          </p:spPr>
        </p:cxnSp>
        <p:sp>
          <p:nvSpPr>
            <p:cNvPr id="74" name="Google Shape;74;p15"/>
            <p:cNvSpPr/>
            <p:nvPr/>
          </p:nvSpPr>
          <p:spPr>
            <a:xfrm>
              <a:off x="4995600" y="348250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0070C0"/>
                </a:solidFill>
                <a:latin typeface="Fira Sans Extra Condensed Medium"/>
                <a:ea typeface="Fira Sans Extra Condensed Medium"/>
                <a:cs typeface="Fira Sans Extra Condensed Medium"/>
                <a:sym typeface="Fira Sans Extra Condensed Medium"/>
              </a:endParaRPr>
            </a:p>
          </p:txBody>
        </p:sp>
      </p:grpSp>
      <p:grpSp>
        <p:nvGrpSpPr>
          <p:cNvPr id="75" name="Google Shape;75;p15"/>
          <p:cNvGrpSpPr/>
          <p:nvPr/>
        </p:nvGrpSpPr>
        <p:grpSpPr>
          <a:xfrm rot="1578645" flipH="1">
            <a:off x="974738" y="2153883"/>
            <a:ext cx="1383493" cy="664004"/>
            <a:chOff x="6190400" y="2545375"/>
            <a:chExt cx="1295350" cy="621700"/>
          </a:xfrm>
          <a:solidFill>
            <a:schemeClr val="tx2">
              <a:lumMod val="90000"/>
            </a:schemeClr>
          </a:solidFill>
        </p:grpSpPr>
        <p:cxnSp>
          <p:nvCxnSpPr>
            <p:cNvPr id="76" name="Google Shape;76;p15"/>
            <p:cNvCxnSpPr/>
            <p:nvPr/>
          </p:nvCxnSpPr>
          <p:spPr>
            <a:xfrm rot="10800000">
              <a:off x="6190400" y="2545375"/>
              <a:ext cx="1085100" cy="401400"/>
            </a:xfrm>
            <a:prstGeom prst="straightConnector1">
              <a:avLst/>
            </a:prstGeom>
            <a:grpFill/>
            <a:ln w="9525" cap="flat" cmpd="sng">
              <a:solidFill>
                <a:srgbClr val="000000"/>
              </a:solidFill>
              <a:prstDash val="solid"/>
              <a:round/>
              <a:headEnd type="none" w="med" len="med"/>
              <a:tailEnd type="none" w="med" len="med"/>
            </a:ln>
          </p:spPr>
        </p:cxnSp>
        <p:sp>
          <p:nvSpPr>
            <p:cNvPr id="77" name="Google Shape;77;p15"/>
            <p:cNvSpPr/>
            <p:nvPr/>
          </p:nvSpPr>
          <p:spPr>
            <a:xfrm>
              <a:off x="7031550" y="2712875"/>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1578645" flipH="1">
            <a:off x="2459157" y="2311074"/>
            <a:ext cx="1561911" cy="485107"/>
            <a:chOff x="4718425" y="2096250"/>
            <a:chExt cx="1462400" cy="454200"/>
          </a:xfrm>
          <a:solidFill>
            <a:schemeClr val="tx2">
              <a:lumMod val="90000"/>
            </a:schemeClr>
          </a:solidFill>
        </p:grpSpPr>
        <p:cxnSp>
          <p:nvCxnSpPr>
            <p:cNvPr id="79" name="Google Shape;79;p15"/>
            <p:cNvCxnSpPr/>
            <p:nvPr/>
          </p:nvCxnSpPr>
          <p:spPr>
            <a:xfrm>
              <a:off x="4947525" y="2334900"/>
              <a:ext cx="1233300" cy="205500"/>
            </a:xfrm>
            <a:prstGeom prst="straightConnector1">
              <a:avLst/>
            </a:prstGeom>
            <a:grpFill/>
            <a:ln w="9525" cap="flat" cmpd="sng">
              <a:solidFill>
                <a:srgbClr val="000000"/>
              </a:solidFill>
              <a:prstDash val="solid"/>
              <a:round/>
              <a:headEnd type="none" w="med" len="med"/>
              <a:tailEnd type="none" w="med" len="med"/>
            </a:ln>
          </p:spPr>
        </p:cxnSp>
        <p:sp>
          <p:nvSpPr>
            <p:cNvPr id="80" name="Google Shape;80;p15"/>
            <p:cNvSpPr/>
            <p:nvPr/>
          </p:nvSpPr>
          <p:spPr>
            <a:xfrm>
              <a:off x="4718425" y="2096250"/>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rot="1578645" flipH="1">
            <a:off x="1623907" y="1111363"/>
            <a:ext cx="1113158" cy="1112690"/>
            <a:chOff x="6185500" y="1498650"/>
            <a:chExt cx="1042238" cy="1041800"/>
          </a:xfrm>
          <a:solidFill>
            <a:srgbClr val="0070C0"/>
          </a:solidFill>
        </p:grpSpPr>
        <p:cxnSp>
          <p:nvCxnSpPr>
            <p:cNvPr id="82" name="Google Shape;82;p15"/>
            <p:cNvCxnSpPr/>
            <p:nvPr/>
          </p:nvCxnSpPr>
          <p:spPr>
            <a:xfrm flipH="1">
              <a:off x="6185500" y="1746950"/>
              <a:ext cx="822300" cy="793500"/>
            </a:xfrm>
            <a:prstGeom prst="straightConnector1">
              <a:avLst/>
            </a:prstGeom>
            <a:grpFill/>
            <a:ln w="9525" cap="flat" cmpd="sng">
              <a:solidFill>
                <a:srgbClr val="000000"/>
              </a:solidFill>
              <a:prstDash val="solid"/>
              <a:round/>
              <a:headEnd type="none" w="med" len="med"/>
              <a:tailEnd type="none" w="med" len="med"/>
            </a:ln>
          </p:spPr>
        </p:cxnSp>
        <p:sp>
          <p:nvSpPr>
            <p:cNvPr id="83" name="Google Shape;83;p15"/>
            <p:cNvSpPr/>
            <p:nvPr/>
          </p:nvSpPr>
          <p:spPr>
            <a:xfrm>
              <a:off x="6773538" y="1498650"/>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grpSp>
      <p:grpSp>
        <p:nvGrpSpPr>
          <p:cNvPr id="84" name="Google Shape;84;p15"/>
          <p:cNvGrpSpPr/>
          <p:nvPr/>
        </p:nvGrpSpPr>
        <p:grpSpPr>
          <a:xfrm rot="1578645" flipH="1">
            <a:off x="1819727" y="1791398"/>
            <a:ext cx="1250896" cy="1250896"/>
            <a:chOff x="5587975" y="1952850"/>
            <a:chExt cx="1171200" cy="1171200"/>
          </a:xfrm>
        </p:grpSpPr>
        <p:sp>
          <p:nvSpPr>
            <p:cNvPr id="85" name="Google Shape;85;p15"/>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sp>
        <p:nvSpPr>
          <p:cNvPr id="37" name="Google Shape;179;p17"/>
          <p:cNvSpPr txBox="1"/>
          <p:nvPr/>
        </p:nvSpPr>
        <p:spPr>
          <a:xfrm>
            <a:off x="4788328" y="3326154"/>
            <a:ext cx="1884600" cy="354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dirty="0">
                <a:solidFill>
                  <a:schemeClr val="tx2">
                    <a:lumMod val="50000"/>
                  </a:schemeClr>
                </a:solidFill>
                <a:latin typeface="Fira Sans Extra Condensed Medium"/>
                <a:ea typeface="Fira Sans Extra Condensed Medium"/>
                <a:cs typeface="Fira Sans Extra Condensed Medium"/>
                <a:sym typeface="Fira Sans Extra Condensed Medium"/>
              </a:rPr>
              <a:t>Fadia Elissa</a:t>
            </a:r>
            <a:endParaRPr sz="1700" dirty="0">
              <a:solidFill>
                <a:schemeClr val="tx2">
                  <a:lumMod val="50000"/>
                </a:schemeClr>
              </a:solidFill>
              <a:latin typeface="Fira Sans Extra Condensed Medium"/>
              <a:ea typeface="Fira Sans Extra Condensed Medium"/>
              <a:cs typeface="Fira Sans Extra Condensed Medium"/>
              <a:sym typeface="Fira Sans Extra Condensed Medium"/>
            </a:endParaRPr>
          </a:p>
        </p:txBody>
      </p:sp>
      <p:grpSp>
        <p:nvGrpSpPr>
          <p:cNvPr id="38" name="Google Shape;1110;p36"/>
          <p:cNvGrpSpPr/>
          <p:nvPr/>
        </p:nvGrpSpPr>
        <p:grpSpPr>
          <a:xfrm>
            <a:off x="4405135" y="3600636"/>
            <a:ext cx="333888" cy="267105"/>
            <a:chOff x="7500054" y="2934735"/>
            <a:chExt cx="350576" cy="280454"/>
          </a:xfrm>
        </p:grpSpPr>
        <p:sp>
          <p:nvSpPr>
            <p:cNvPr id="39"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10;p36"/>
          <p:cNvGrpSpPr/>
          <p:nvPr/>
        </p:nvGrpSpPr>
        <p:grpSpPr>
          <a:xfrm>
            <a:off x="2160748" y="2105652"/>
            <a:ext cx="648427" cy="569871"/>
            <a:chOff x="7500054" y="2934735"/>
            <a:chExt cx="350576" cy="280454"/>
          </a:xfrm>
        </p:grpSpPr>
        <p:sp>
          <p:nvSpPr>
            <p:cNvPr id="48"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animEffect transition="in" filter="fade">
                                      <p:cBhvr>
                                        <p:cTn id="11" dur="1000"/>
                                        <p:tgtEl>
                                          <p:spTgt spid="37">
                                            <p:txEl>
                                              <p:pRg st="0" end="0"/>
                                            </p:txEl>
                                          </p:spTgt>
                                        </p:tgtEl>
                                      </p:cBhvr>
                                    </p:animEffect>
                                    <p:anim calcmode="lin" valueType="num">
                                      <p:cBhvr>
                                        <p:cTn id="12"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75652143"/>
              </p:ext>
            </p:extLst>
          </p:nvPr>
        </p:nvGraphicFramePr>
        <p:xfrm>
          <a:off x="4586221" y="165737"/>
          <a:ext cx="4347572" cy="4977763"/>
        </p:xfrm>
        <a:graphic>
          <a:graphicData uri="http://schemas.openxmlformats.org/drawingml/2006/table">
            <a:tbl>
              <a:tblPr firstRow="1" bandRow="1">
                <a:tableStyleId>{5C22544A-7EE6-4342-B048-85BDC9FD1C3A}</a:tableStyleId>
              </a:tblPr>
              <a:tblGrid>
                <a:gridCol w="4347572">
                  <a:extLst>
                    <a:ext uri="{9D8B030D-6E8A-4147-A177-3AD203B41FA5}">
                      <a16:colId xmlns:a16="http://schemas.microsoft.com/office/drawing/2014/main" val="1643291344"/>
                    </a:ext>
                  </a:extLst>
                </a:gridCol>
              </a:tblGrid>
              <a:tr h="375680">
                <a:tc>
                  <a:txBody>
                    <a:bodyPr/>
                    <a:lstStyle/>
                    <a:p>
                      <a:r>
                        <a:rPr lang="en-US" sz="1800" b="1" dirty="0">
                          <a:solidFill>
                            <a:schemeClr val="bg1"/>
                          </a:solidFill>
                        </a:rPr>
                        <a:t>Project</a:t>
                      </a:r>
                      <a:r>
                        <a:rPr lang="en-US" sz="1800" b="1" baseline="0" dirty="0">
                          <a:solidFill>
                            <a:schemeClr val="bg1"/>
                          </a:solidFill>
                        </a:rPr>
                        <a:t> Document</a:t>
                      </a:r>
                      <a:endParaRPr lang="en-US" sz="1800" b="1" dirty="0">
                        <a:solidFill>
                          <a:schemeClr val="bg1"/>
                        </a:solidFill>
                      </a:endParaRPr>
                    </a:p>
                  </a:txBody>
                  <a:tcPr/>
                </a:tc>
                <a:extLst>
                  <a:ext uri="{0D108BD9-81ED-4DB2-BD59-A6C34878D82A}">
                    <a16:rowId xmlns:a16="http://schemas.microsoft.com/office/drawing/2014/main" val="1211912628"/>
                  </a:ext>
                </a:extLst>
              </a:tr>
              <a:tr h="46020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Cover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Acknowledgments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Abstract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effectLst/>
                          <a:latin typeface="+mn-lt"/>
                          <a:ea typeface="+mn-ea"/>
                          <a:cs typeface="+mn-cs"/>
                        </a:rPr>
                        <a:t>Table of Contents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effectLst/>
                          <a:latin typeface="+mn-lt"/>
                          <a:ea typeface="+mn-ea"/>
                          <a:cs typeface="+mn-cs"/>
                        </a:rPr>
                        <a:t>List of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effectLst/>
                          <a:latin typeface="+mn-lt"/>
                          <a:ea typeface="+mn-ea"/>
                          <a:cs typeface="+mn-cs"/>
                        </a:rPr>
                        <a:t>List of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1: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2: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3: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4: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5: Conclusion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Appendix </a:t>
                      </a:r>
                    </a:p>
                  </a:txBody>
                  <a:tcPr/>
                </a:tc>
                <a:extLst>
                  <a:ext uri="{0D108BD9-81ED-4DB2-BD59-A6C34878D82A}">
                    <a16:rowId xmlns:a16="http://schemas.microsoft.com/office/drawing/2014/main" val="746739874"/>
                  </a:ext>
                </a:extLst>
              </a:tr>
            </a:tbl>
          </a:graphicData>
        </a:graphic>
      </p:graphicFrame>
    </p:spTree>
    <p:extLst>
      <p:ext uri="{BB962C8B-B14F-4D97-AF65-F5344CB8AC3E}">
        <p14:creationId xmlns:p14="http://schemas.microsoft.com/office/powerpoint/2010/main" val="364694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7111" y="2079402"/>
            <a:ext cx="5830442" cy="458780"/>
          </a:xfrm>
          <a:prstGeom prst="rect">
            <a:avLst/>
          </a:prstGeom>
        </p:spPr>
        <p:txBody>
          <a:bodyPr wrap="none">
            <a:spAutoFit/>
          </a:bodyPr>
          <a:lstStyle/>
          <a:p>
            <a:pPr algn="ctr">
              <a:lnSpc>
                <a:spcPct val="107000"/>
              </a:lnSpc>
              <a:spcAft>
                <a:spcPts val="800"/>
              </a:spcAft>
            </a:pPr>
            <a:r>
              <a:rPr lang="en-US" sz="2400" dirty="0">
                <a:solidFill>
                  <a:schemeClr val="dk1"/>
                </a:solidFill>
                <a:latin typeface="+mj-lt"/>
                <a:ea typeface="Adobe Fan Heiti Std B" panose="020B0700000000000000" pitchFamily="34" charset="-128"/>
                <a:cs typeface="Fira Sans Extra Condensed Medium"/>
                <a:sym typeface="Fira Sans Extra Condensed Medium"/>
              </a:rPr>
              <a:t>How to create a table of contents in Word</a:t>
            </a:r>
          </a:p>
        </p:txBody>
      </p:sp>
    </p:spTree>
    <p:extLst>
      <p:ext uri="{BB962C8B-B14F-4D97-AF65-F5344CB8AC3E}">
        <p14:creationId xmlns:p14="http://schemas.microsoft.com/office/powerpoint/2010/main" val="278239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25116" y="231413"/>
            <a:ext cx="832206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1: Apply heading styles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To apply a heading style, select the text you want to format, then choose the desired heading in the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Styles</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group on the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Home</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tab. You can do that for chapters and subchapters.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9" descr="Screenshot of Microsoft 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48" y="1227221"/>
            <a:ext cx="6667500" cy="1654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42086" y="3058563"/>
            <a:ext cx="384495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2: Insert the table of contents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Navigate to the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References</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tab on the Ribbon, then click the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Table of Contents</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command. Select a built-in table from the menu that appears, and the table of contents will appear in your document.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6" name="Picture 5" descr="Screenshot of Microsoft Word"/>
          <p:cNvPicPr/>
          <p:nvPr/>
        </p:nvPicPr>
        <p:blipFill>
          <a:blip r:embed="rId3">
            <a:extLst>
              <a:ext uri="{28A0092B-C50C-407E-A947-70E740481C1C}">
                <a14:useLocalDpi xmlns:a14="http://schemas.microsoft.com/office/drawing/2010/main" val="0"/>
              </a:ext>
            </a:extLst>
          </a:blip>
          <a:srcRect/>
          <a:stretch>
            <a:fillRect/>
          </a:stretch>
        </p:blipFill>
        <p:spPr bwMode="auto">
          <a:xfrm>
            <a:off x="4671551" y="2545493"/>
            <a:ext cx="3717290" cy="2472690"/>
          </a:xfrm>
          <a:prstGeom prst="rect">
            <a:avLst/>
          </a:prstGeom>
          <a:noFill/>
          <a:ln>
            <a:noFill/>
          </a:ln>
        </p:spPr>
      </p:pic>
    </p:spTree>
    <p:extLst>
      <p:ext uri="{BB962C8B-B14F-4D97-AF65-F5344CB8AC3E}">
        <p14:creationId xmlns:p14="http://schemas.microsoft.com/office/powerpoint/2010/main" val="245424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of Microsoft Word"/>
          <p:cNvPicPr/>
          <p:nvPr/>
        </p:nvPicPr>
        <p:blipFill>
          <a:blip r:embed="rId2">
            <a:extLst>
              <a:ext uri="{28A0092B-C50C-407E-A947-70E740481C1C}">
                <a14:useLocalDpi xmlns:a14="http://schemas.microsoft.com/office/drawing/2010/main" val="0"/>
              </a:ext>
            </a:extLst>
          </a:blip>
          <a:srcRect/>
          <a:stretch>
            <a:fillRect/>
          </a:stretch>
        </p:blipFill>
        <p:spPr bwMode="auto">
          <a:xfrm>
            <a:off x="1412432" y="536650"/>
            <a:ext cx="5974080" cy="2171700"/>
          </a:xfrm>
          <a:prstGeom prst="rect">
            <a:avLst/>
          </a:prstGeom>
          <a:noFill/>
          <a:ln>
            <a:noFill/>
          </a:ln>
        </p:spPr>
      </p:pic>
    </p:spTree>
    <p:extLst>
      <p:ext uri="{BB962C8B-B14F-4D97-AF65-F5344CB8AC3E}">
        <p14:creationId xmlns:p14="http://schemas.microsoft.com/office/powerpoint/2010/main" val="1795395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3463" y="386853"/>
            <a:ext cx="8108829" cy="1182824"/>
          </a:xfrm>
          <a:prstGeom prst="rect">
            <a:avLst/>
          </a:prstGeom>
        </p:spPr>
        <p:txBody>
          <a:bodyPr wrap="square">
            <a:spAutoFit/>
          </a:bodyPr>
          <a:lstStyle/>
          <a:p>
            <a:pPr>
              <a:lnSpc>
                <a:spcPct val="107000"/>
              </a:lnSpc>
              <a:spcAft>
                <a:spcPts val="800"/>
              </a:spcAft>
            </a:pPr>
            <a:r>
              <a:rPr lang="en-US" sz="1800" b="1" dirty="0">
                <a:latin typeface="Calibri" panose="020F0502020204030204" pitchFamily="34" charset="0"/>
                <a:ea typeface="Calibri" panose="020F0502020204030204" pitchFamily="34" charset="0"/>
                <a:cs typeface="Arial" panose="020B0604020202020204" pitchFamily="34" charset="0"/>
              </a:rPr>
              <a:t>Step 3: Update as needed</a:t>
            </a:r>
            <a:endParaRPr lang="en-US"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If you edit or add to your document, it's easy to update the table of contents. Just select the table of contents, click </a:t>
            </a:r>
            <a:r>
              <a:rPr lang="en-US" b="1" dirty="0">
                <a:latin typeface="Calibri" panose="020F0502020204030204" pitchFamily="34" charset="0"/>
                <a:ea typeface="Calibri" panose="020F0502020204030204" pitchFamily="34" charset="0"/>
                <a:cs typeface="Arial" panose="020B0604020202020204" pitchFamily="34" charset="0"/>
              </a:rPr>
              <a:t>Update Table</a:t>
            </a:r>
            <a:r>
              <a:rPr lang="en-US" dirty="0">
                <a:latin typeface="Calibri" panose="020F0502020204030204" pitchFamily="34" charset="0"/>
                <a:ea typeface="Calibri" panose="020F0502020204030204" pitchFamily="34" charset="0"/>
                <a:cs typeface="Arial" panose="020B0604020202020204" pitchFamily="34" charset="0"/>
              </a:rPr>
              <a:t>, and choose </a:t>
            </a:r>
            <a:r>
              <a:rPr lang="en-US" b="1" dirty="0">
                <a:latin typeface="Calibri" panose="020F0502020204030204" pitchFamily="34" charset="0"/>
                <a:ea typeface="Calibri" panose="020F0502020204030204" pitchFamily="34" charset="0"/>
                <a:cs typeface="Arial" panose="020B0604020202020204" pitchFamily="34" charset="0"/>
              </a:rPr>
              <a:t>Update Entire Table</a:t>
            </a:r>
            <a:r>
              <a:rPr lang="en-US" dirty="0">
                <a:latin typeface="Calibri" panose="020F0502020204030204" pitchFamily="34" charset="0"/>
                <a:ea typeface="Calibri" panose="020F0502020204030204" pitchFamily="34" charset="0"/>
                <a:cs typeface="Arial" panose="020B0604020202020204" pitchFamily="34" charset="0"/>
              </a:rPr>
              <a:t> in the dialog box that appears. The table of contents will then update to reflect any changes.</a:t>
            </a:r>
          </a:p>
        </p:txBody>
      </p:sp>
      <p:pic>
        <p:nvPicPr>
          <p:cNvPr id="4" name="Picture 3" descr="Screenshot of Microsoft Word"/>
          <p:cNvPicPr/>
          <p:nvPr/>
        </p:nvPicPr>
        <p:blipFill>
          <a:blip r:embed="rId2">
            <a:extLst>
              <a:ext uri="{28A0092B-C50C-407E-A947-70E740481C1C}">
                <a14:useLocalDpi xmlns:a14="http://schemas.microsoft.com/office/drawing/2010/main" val="0"/>
              </a:ext>
            </a:extLst>
          </a:blip>
          <a:srcRect/>
          <a:stretch>
            <a:fillRect/>
          </a:stretch>
        </p:blipFill>
        <p:spPr bwMode="auto">
          <a:xfrm>
            <a:off x="2197939" y="1693807"/>
            <a:ext cx="5194899" cy="3080052"/>
          </a:xfrm>
          <a:prstGeom prst="rect">
            <a:avLst/>
          </a:prstGeom>
          <a:noFill/>
          <a:ln>
            <a:noFill/>
          </a:ln>
        </p:spPr>
      </p:pic>
    </p:spTree>
    <p:extLst>
      <p:ext uri="{BB962C8B-B14F-4D97-AF65-F5344CB8AC3E}">
        <p14:creationId xmlns:p14="http://schemas.microsoft.com/office/powerpoint/2010/main" val="251111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568" y="2017106"/>
            <a:ext cx="7723500" cy="481200"/>
          </a:xfrm>
        </p:spPr>
        <p:txBody>
          <a:bodyPr/>
          <a:lstStyle/>
          <a:p>
            <a:r>
              <a:rPr lang="en-US" sz="2000" dirty="0">
                <a:latin typeface="+mj-lt"/>
              </a:rPr>
              <a:t>How to create Figure Captions and a List of Figures</a:t>
            </a:r>
            <a:br>
              <a:rPr lang="en-US" sz="2000" dirty="0">
                <a:latin typeface="+mj-lt"/>
              </a:rPr>
            </a:br>
            <a:endParaRPr lang="en-US" sz="2000" dirty="0">
              <a:latin typeface="+mj-lt"/>
            </a:endParaRPr>
          </a:p>
        </p:txBody>
      </p:sp>
    </p:spTree>
    <p:extLst>
      <p:ext uri="{BB962C8B-B14F-4D97-AF65-F5344CB8AC3E}">
        <p14:creationId xmlns:p14="http://schemas.microsoft.com/office/powerpoint/2010/main" val="1693182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557349" y="544083"/>
            <a:ext cx="4693914"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1: The Insert Caption </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Click the picture you want to add a caption to.</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Click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References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&gt;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Insert Caption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3073" name="Picture 4" descr="Insert Caption button on the References 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022" y="658857"/>
            <a:ext cx="3239149" cy="12061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557349" y="1587781"/>
            <a:ext cx="6958956"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3.</a:t>
            </a:r>
            <a:r>
              <a:rPr kumimoji="0" lang="en-US" altLang="en-US" sz="1800" b="0" i="0" u="none" strike="noStrike" cap="none" normalizeH="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To use the default label (Figure), type your caption in the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Caption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box.</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descr="Insert Caption dialog box"/>
          <p:cNvPicPr/>
          <p:nvPr/>
        </p:nvPicPr>
        <p:blipFill>
          <a:blip r:embed="rId3">
            <a:extLst>
              <a:ext uri="{28A0092B-C50C-407E-A947-70E740481C1C}">
                <a14:useLocalDpi xmlns:a14="http://schemas.microsoft.com/office/drawing/2010/main" val="0"/>
              </a:ext>
            </a:extLst>
          </a:blip>
          <a:srcRect/>
          <a:stretch>
            <a:fillRect/>
          </a:stretch>
        </p:blipFill>
        <p:spPr bwMode="auto">
          <a:xfrm>
            <a:off x="6069434" y="2572451"/>
            <a:ext cx="2804206" cy="2242485"/>
          </a:xfrm>
          <a:prstGeom prst="rect">
            <a:avLst/>
          </a:prstGeom>
          <a:noFill/>
          <a:ln>
            <a:noFill/>
          </a:ln>
        </p:spPr>
      </p:pic>
    </p:spTree>
    <p:extLst>
      <p:ext uri="{BB962C8B-B14F-4D97-AF65-F5344CB8AC3E}">
        <p14:creationId xmlns:p14="http://schemas.microsoft.com/office/powerpoint/2010/main" val="409363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The Insert Table of Figures command is on the References 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742" y="990166"/>
            <a:ext cx="6365966" cy="1256613"/>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2" descr="The Update Table command is on the References t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42" y="3245321"/>
            <a:ext cx="6997884" cy="13838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30925" y="340449"/>
            <a:ext cx="521168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2: A table of figures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Click in your document where you want to insert the table of figures.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329020" y="2484794"/>
            <a:ext cx="805701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Step 3: Update a table of figures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If you add, delete, change, or move captions, use Update Table so the table of figures reflects your changes.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73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ppt_x"/>
                                          </p:val>
                                        </p:tav>
                                        <p:tav tm="100000">
                                          <p:val>
                                            <p:strVal val="#ppt_x"/>
                                          </p:val>
                                        </p:tav>
                                      </p:tavLst>
                                    </p:anim>
                                    <p:anim calcmode="lin" valueType="num">
                                      <p:cBhvr additive="base">
                                        <p:cTn id="12"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97"/>
                                        </p:tgtEl>
                                        <p:attrNameLst>
                                          <p:attrName>style.visibility</p:attrName>
                                        </p:attrNameLst>
                                      </p:cBhvr>
                                      <p:to>
                                        <p:strVal val="visible"/>
                                      </p:to>
                                    </p:set>
                                    <p:anim calcmode="lin" valueType="num">
                                      <p:cBhvr additive="base">
                                        <p:cTn id="17" dur="500" fill="hold"/>
                                        <p:tgtEl>
                                          <p:spTgt spid="4097"/>
                                        </p:tgtEl>
                                        <p:attrNameLst>
                                          <p:attrName>ppt_x</p:attrName>
                                        </p:attrNameLst>
                                      </p:cBhvr>
                                      <p:tavLst>
                                        <p:tav tm="0">
                                          <p:val>
                                            <p:strVal val="#ppt_x"/>
                                          </p:val>
                                        </p:tav>
                                        <p:tav tm="100000">
                                          <p:val>
                                            <p:strVal val="#ppt_x"/>
                                          </p:val>
                                        </p:tav>
                                      </p:tavLst>
                                    </p:anim>
                                    <p:anim calcmode="lin" valueType="num">
                                      <p:cBhvr additive="base">
                                        <p:cTn id="18" dur="500" fill="hold"/>
                                        <p:tgtEl>
                                          <p:spTgt spid="409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0566371"/>
              </p:ext>
            </p:extLst>
          </p:nvPr>
        </p:nvGraphicFramePr>
        <p:xfrm>
          <a:off x="4586221" y="165737"/>
          <a:ext cx="4347572" cy="4977763"/>
        </p:xfrm>
        <a:graphic>
          <a:graphicData uri="http://schemas.openxmlformats.org/drawingml/2006/table">
            <a:tbl>
              <a:tblPr firstRow="1" bandRow="1">
                <a:tableStyleId>{5C22544A-7EE6-4342-B048-85BDC9FD1C3A}</a:tableStyleId>
              </a:tblPr>
              <a:tblGrid>
                <a:gridCol w="4347572">
                  <a:extLst>
                    <a:ext uri="{9D8B030D-6E8A-4147-A177-3AD203B41FA5}">
                      <a16:colId xmlns:a16="http://schemas.microsoft.com/office/drawing/2014/main" val="1643291344"/>
                    </a:ext>
                  </a:extLst>
                </a:gridCol>
              </a:tblGrid>
              <a:tr h="375680">
                <a:tc>
                  <a:txBody>
                    <a:bodyPr/>
                    <a:lstStyle/>
                    <a:p>
                      <a:r>
                        <a:rPr lang="en-US" sz="1800" b="1" dirty="0">
                          <a:solidFill>
                            <a:schemeClr val="bg1"/>
                          </a:solidFill>
                        </a:rPr>
                        <a:t>Project</a:t>
                      </a:r>
                      <a:r>
                        <a:rPr lang="en-US" sz="1800" b="1" baseline="0" dirty="0">
                          <a:solidFill>
                            <a:schemeClr val="bg1"/>
                          </a:solidFill>
                        </a:rPr>
                        <a:t> Document</a:t>
                      </a:r>
                      <a:endParaRPr lang="en-US" sz="1800" b="1" dirty="0">
                        <a:solidFill>
                          <a:schemeClr val="bg1"/>
                        </a:solidFill>
                      </a:endParaRPr>
                    </a:p>
                  </a:txBody>
                  <a:tcPr/>
                </a:tc>
                <a:extLst>
                  <a:ext uri="{0D108BD9-81ED-4DB2-BD59-A6C34878D82A}">
                    <a16:rowId xmlns:a16="http://schemas.microsoft.com/office/drawing/2014/main" val="1211912628"/>
                  </a:ext>
                </a:extLst>
              </a:tr>
              <a:tr h="46020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Cover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Acknowledgments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Abstract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Table of Contents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List of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List of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1: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2: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3: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4: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2060"/>
                          </a:solidFill>
                          <a:effectLst/>
                          <a:latin typeface="+mn-lt"/>
                          <a:ea typeface="+mn-ea"/>
                          <a:cs typeface="+mn-cs"/>
                        </a:rPr>
                        <a:t>Chapter 5: Conclusion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Appendix </a:t>
                      </a:r>
                    </a:p>
                  </a:txBody>
                  <a:tcPr/>
                </a:tc>
                <a:extLst>
                  <a:ext uri="{0D108BD9-81ED-4DB2-BD59-A6C34878D82A}">
                    <a16:rowId xmlns:a16="http://schemas.microsoft.com/office/drawing/2014/main" val="746739874"/>
                  </a:ext>
                </a:extLst>
              </a:tr>
            </a:tbl>
          </a:graphicData>
        </a:graphic>
      </p:graphicFrame>
    </p:spTree>
    <p:extLst>
      <p:ext uri="{BB962C8B-B14F-4D97-AF65-F5344CB8AC3E}">
        <p14:creationId xmlns:p14="http://schemas.microsoft.com/office/powerpoint/2010/main" val="315377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 It provides an overview of the project's scope and objectives</a:t>
              </a:r>
              <a:endParaRPr sz="1200" dirty="0">
                <a:latin typeface="+mj-lt"/>
                <a:ea typeface="Roboto"/>
                <a:cs typeface="Roboto"/>
                <a:sym typeface="Roboto"/>
              </a:endParaRPr>
            </a:p>
          </p:txBody>
        </p:sp>
      </p:grpSp>
    </p:spTree>
    <p:extLst>
      <p:ext uri="{BB962C8B-B14F-4D97-AF65-F5344CB8AC3E}">
        <p14:creationId xmlns:p14="http://schemas.microsoft.com/office/powerpoint/2010/main" val="400728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7"/>
          <p:cNvGrpSpPr/>
          <p:nvPr/>
        </p:nvGrpSpPr>
        <p:grpSpPr>
          <a:xfrm>
            <a:off x="3223473" y="1564049"/>
            <a:ext cx="2605800" cy="2606700"/>
            <a:chOff x="3269150" y="1529586"/>
            <a:chExt cx="2605800" cy="2606700"/>
          </a:xfrm>
        </p:grpSpPr>
        <p:sp>
          <p:nvSpPr>
            <p:cNvPr id="155" name="Google Shape;155;p17"/>
            <p:cNvSpPr/>
            <p:nvPr/>
          </p:nvSpPr>
          <p:spPr>
            <a:xfrm>
              <a:off x="3269150" y="1529586"/>
              <a:ext cx="2605800" cy="26067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734500" y="1995080"/>
              <a:ext cx="1675200" cy="16755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4143200" y="2404050"/>
              <a:ext cx="857700" cy="8577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700" dirty="0">
                <a:solidFill>
                  <a:srgbClr val="FFFFFF"/>
                </a:solidFill>
              </a:endParaRPr>
            </a:p>
          </p:txBody>
        </p:sp>
      </p:grpSp>
      <p:sp>
        <p:nvSpPr>
          <p:cNvPr id="158" name="Google Shape;158;p17"/>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dirty="0"/>
          </a:p>
        </p:txBody>
      </p:sp>
      <p:grpSp>
        <p:nvGrpSpPr>
          <p:cNvPr id="159" name="Google Shape;159;p17"/>
          <p:cNvGrpSpPr/>
          <p:nvPr/>
        </p:nvGrpSpPr>
        <p:grpSpPr>
          <a:xfrm>
            <a:off x="710263" y="1745975"/>
            <a:ext cx="3024237" cy="785874"/>
            <a:chOff x="710263" y="1745975"/>
            <a:chExt cx="3024237" cy="785874"/>
          </a:xfrm>
        </p:grpSpPr>
        <p:sp>
          <p:nvSpPr>
            <p:cNvPr id="160" name="Google Shape;160;p17"/>
            <p:cNvSpPr/>
            <p:nvPr/>
          </p:nvSpPr>
          <p:spPr>
            <a:xfrm>
              <a:off x="3199600" y="17459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61" name="Google Shape;161;p17"/>
            <p:cNvCxnSpPr>
              <a:stCxn id="160" idx="2"/>
            </p:cNvCxnSpPr>
            <p:nvPr/>
          </p:nvCxnSpPr>
          <p:spPr>
            <a:xfrm rot="10800000">
              <a:off x="2709700" y="2013425"/>
              <a:ext cx="489900" cy="0"/>
            </a:xfrm>
            <a:prstGeom prst="straightConnector1">
              <a:avLst/>
            </a:prstGeom>
            <a:noFill/>
            <a:ln w="9525" cap="flat" cmpd="sng">
              <a:solidFill>
                <a:schemeClr val="accent1"/>
              </a:solidFill>
              <a:prstDash val="solid"/>
              <a:round/>
              <a:headEnd type="none" w="med" len="med"/>
              <a:tailEnd type="oval" w="med" len="med"/>
            </a:ln>
          </p:spPr>
        </p:cxnSp>
        <p:grpSp>
          <p:nvGrpSpPr>
            <p:cNvPr id="162" name="Google Shape;162;p17"/>
            <p:cNvGrpSpPr/>
            <p:nvPr/>
          </p:nvGrpSpPr>
          <p:grpSpPr>
            <a:xfrm>
              <a:off x="710263" y="1766849"/>
              <a:ext cx="2696495" cy="765000"/>
              <a:chOff x="3590550" y="1685187"/>
              <a:chExt cx="2696495" cy="765000"/>
            </a:xfrm>
          </p:grpSpPr>
          <p:sp>
            <p:nvSpPr>
              <p:cNvPr id="163" name="Google Shape;163;p17"/>
              <p:cNvSpPr txBox="1"/>
              <p:nvPr/>
            </p:nvSpPr>
            <p:spPr>
              <a:xfrm>
                <a:off x="3590550" y="1685187"/>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sp>
            <p:nvSpPr>
              <p:cNvPr id="164" name="Google Shape;164;p17"/>
              <p:cNvSpPr txBox="1"/>
              <p:nvPr/>
            </p:nvSpPr>
            <p:spPr>
              <a:xfrm>
                <a:off x="3797870" y="1718389"/>
                <a:ext cx="2489175"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Puzzle Competition</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grpSp>
      </p:grpSp>
      <p:grpSp>
        <p:nvGrpSpPr>
          <p:cNvPr id="165" name="Google Shape;165;p17"/>
          <p:cNvGrpSpPr/>
          <p:nvPr/>
        </p:nvGrpSpPr>
        <p:grpSpPr>
          <a:xfrm>
            <a:off x="710263" y="3155895"/>
            <a:ext cx="2999040" cy="786643"/>
            <a:chOff x="710263" y="3133901"/>
            <a:chExt cx="2999040" cy="786643"/>
          </a:xfrm>
        </p:grpSpPr>
        <p:sp>
          <p:nvSpPr>
            <p:cNvPr id="167" name="Google Shape;167;p17"/>
            <p:cNvSpPr txBox="1"/>
            <p:nvPr/>
          </p:nvSpPr>
          <p:spPr>
            <a:xfrm>
              <a:off x="710263" y="3133901"/>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69" name="Google Shape;169;p17"/>
            <p:cNvSpPr/>
            <p:nvPr/>
          </p:nvSpPr>
          <p:spPr>
            <a:xfrm>
              <a:off x="3174403" y="3385644"/>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0" name="Google Shape;170;p17"/>
            <p:cNvCxnSpPr>
              <a:stCxn id="169" idx="2"/>
            </p:cNvCxnSpPr>
            <p:nvPr/>
          </p:nvCxnSpPr>
          <p:spPr>
            <a:xfrm rot="10800000">
              <a:off x="2684503" y="3653094"/>
              <a:ext cx="489900" cy="0"/>
            </a:xfrm>
            <a:prstGeom prst="straightConnector1">
              <a:avLst/>
            </a:prstGeom>
            <a:noFill/>
            <a:ln w="9525" cap="flat" cmpd="sng">
              <a:solidFill>
                <a:schemeClr val="accent4"/>
              </a:solidFill>
              <a:prstDash val="solid"/>
              <a:round/>
              <a:headEnd type="none" w="med" len="med"/>
              <a:tailEnd type="oval" w="med" len="med"/>
            </a:ln>
          </p:spPr>
        </p:cxnSp>
      </p:grpSp>
      <p:grpSp>
        <p:nvGrpSpPr>
          <p:cNvPr id="171" name="Google Shape;171;p17"/>
          <p:cNvGrpSpPr/>
          <p:nvPr/>
        </p:nvGrpSpPr>
        <p:grpSpPr>
          <a:xfrm>
            <a:off x="5409698" y="3384875"/>
            <a:ext cx="3234205" cy="534900"/>
            <a:chOff x="5409700" y="3384875"/>
            <a:chExt cx="3372751" cy="534900"/>
          </a:xfrm>
        </p:grpSpPr>
        <p:sp>
          <p:nvSpPr>
            <p:cNvPr id="173" name="Google Shape;173;p17"/>
            <p:cNvSpPr txBox="1"/>
            <p:nvPr/>
          </p:nvSpPr>
          <p:spPr>
            <a:xfrm>
              <a:off x="6125912" y="3466408"/>
              <a:ext cx="2656539"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3"/>
                  </a:solidFill>
                  <a:latin typeface="Fira Sans Extra Condensed Medium"/>
                  <a:ea typeface="Fira Sans Extra Condensed Medium"/>
                  <a:cs typeface="Fira Sans Extra Condensed Medium"/>
                  <a:sym typeface="Fira Sans Extra Condensed Medium"/>
                </a:rPr>
                <a:t>Start Working- Template</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75" name="Google Shape;175;p17"/>
            <p:cNvSpPr/>
            <p:nvPr/>
          </p:nvSpPr>
          <p:spPr>
            <a:xfrm>
              <a:off x="5409700" y="3384875"/>
              <a:ext cx="534900" cy="53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6" name="Google Shape;176;p17"/>
            <p:cNvCxnSpPr>
              <a:endCxn id="175" idx="6"/>
            </p:cNvCxnSpPr>
            <p:nvPr/>
          </p:nvCxnSpPr>
          <p:spPr>
            <a:xfrm rot="10800000">
              <a:off x="5944600" y="3652325"/>
              <a:ext cx="489900" cy="0"/>
            </a:xfrm>
            <a:prstGeom prst="straightConnector1">
              <a:avLst/>
            </a:prstGeom>
            <a:noFill/>
            <a:ln w="9525" cap="flat" cmpd="sng">
              <a:solidFill>
                <a:schemeClr val="accent3"/>
              </a:solidFill>
              <a:prstDash val="solid"/>
              <a:round/>
              <a:headEnd type="oval" w="med" len="med"/>
              <a:tailEnd type="none" w="med" len="med"/>
            </a:ln>
          </p:spPr>
        </p:cxnSp>
      </p:grpSp>
      <p:grpSp>
        <p:nvGrpSpPr>
          <p:cNvPr id="177" name="Google Shape;177;p17"/>
          <p:cNvGrpSpPr/>
          <p:nvPr/>
        </p:nvGrpSpPr>
        <p:grpSpPr>
          <a:xfrm>
            <a:off x="5409699" y="1731612"/>
            <a:ext cx="2430556" cy="534900"/>
            <a:chOff x="5409700" y="1745975"/>
            <a:chExt cx="2430556" cy="534900"/>
          </a:xfrm>
        </p:grpSpPr>
        <p:sp>
          <p:nvSpPr>
            <p:cNvPr id="179" name="Google Shape;179;p17"/>
            <p:cNvSpPr txBox="1"/>
            <p:nvPr/>
          </p:nvSpPr>
          <p:spPr>
            <a:xfrm>
              <a:off x="5955656" y="1814414"/>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R</a:t>
              </a:r>
              <a:r>
                <a:rPr lang="en-US" sz="1700" dirty="0">
                  <a:solidFill>
                    <a:schemeClr val="accent2"/>
                  </a:solidFill>
                  <a:latin typeface="Fira Sans Extra Condensed Medium"/>
                  <a:ea typeface="Fira Sans Extra Condensed Medium"/>
                  <a:cs typeface="Fira Sans Extra Condensed Medium"/>
                  <a:sym typeface="Fira Sans Extra Condensed Medium"/>
                </a:rPr>
                <a:t>e</a:t>
              </a:r>
              <a:r>
                <a:rPr lang="en" sz="1700" dirty="0">
                  <a:solidFill>
                    <a:schemeClr val="accent2"/>
                  </a:solidFill>
                  <a:latin typeface="Fira Sans Extra Condensed Medium"/>
                  <a:ea typeface="Fira Sans Extra Condensed Medium"/>
                  <a:cs typeface="Fira Sans Extra Condensed Medium"/>
                  <a:sym typeface="Fira Sans Extra Condensed Medium"/>
                </a:rPr>
                <a:t>port Writing </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81" name="Google Shape;181;p17"/>
            <p:cNvSpPr/>
            <p:nvPr/>
          </p:nvSpPr>
          <p:spPr>
            <a:xfrm>
              <a:off x="5409700" y="1745975"/>
              <a:ext cx="534900"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82" name="Google Shape;182;p17"/>
            <p:cNvCxnSpPr>
              <a:endCxn id="181" idx="6"/>
            </p:cNvCxnSpPr>
            <p:nvPr/>
          </p:nvCxnSpPr>
          <p:spPr>
            <a:xfrm rot="10800000">
              <a:off x="5944600" y="2013425"/>
              <a:ext cx="489900" cy="0"/>
            </a:xfrm>
            <a:prstGeom prst="straightConnector1">
              <a:avLst/>
            </a:prstGeom>
            <a:noFill/>
            <a:ln w="9525" cap="flat" cmpd="sng">
              <a:solidFill>
                <a:schemeClr val="accent2"/>
              </a:solidFill>
              <a:prstDash val="solid"/>
              <a:round/>
              <a:headEnd type="oval" w="med" len="med"/>
              <a:tailEnd type="none" w="med" len="med"/>
            </a:ln>
          </p:spPr>
        </p:cxnSp>
      </p:grpSp>
      <p:grpSp>
        <p:nvGrpSpPr>
          <p:cNvPr id="183" name="Google Shape;183;p17"/>
          <p:cNvGrpSpPr/>
          <p:nvPr/>
        </p:nvGrpSpPr>
        <p:grpSpPr>
          <a:xfrm>
            <a:off x="3315471" y="1861889"/>
            <a:ext cx="303162" cy="303068"/>
            <a:chOff x="5642475" y="1435075"/>
            <a:chExt cx="481975" cy="481825"/>
          </a:xfrm>
        </p:grpSpPr>
        <p:sp>
          <p:nvSpPr>
            <p:cNvPr id="184" name="Google Shape;184;p1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5" name="Google Shape;185;p1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 name="Google Shape;186;p1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196;p17"/>
          <p:cNvGrpSpPr/>
          <p:nvPr/>
        </p:nvGrpSpPr>
        <p:grpSpPr>
          <a:xfrm>
            <a:off x="5578934" y="1861962"/>
            <a:ext cx="196437" cy="302926"/>
            <a:chOff x="5726350" y="2028150"/>
            <a:chExt cx="312300" cy="481600"/>
          </a:xfrm>
        </p:grpSpPr>
        <p:sp>
          <p:nvSpPr>
            <p:cNvPr id="197" name="Google Shape;197;p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 name="Google Shape;198;p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 name="Google Shape;199;p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0" name="Google Shape;200;p17"/>
          <p:cNvGrpSpPr/>
          <p:nvPr/>
        </p:nvGrpSpPr>
        <p:grpSpPr>
          <a:xfrm>
            <a:off x="5525026" y="3500784"/>
            <a:ext cx="304247" cy="303084"/>
            <a:chOff x="898875" y="4399275"/>
            <a:chExt cx="483700" cy="481850"/>
          </a:xfrm>
        </p:grpSpPr>
        <p:sp>
          <p:nvSpPr>
            <p:cNvPr id="201" name="Google Shape;201;p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17"/>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 name="Google Shape;203;p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 name="Google Shape;204;p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 name="Google Shape;205;p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 name="Google Shape;206;p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 name="Google Shape;207;p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 name="Google Shape;208;p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 name="Google Shape;179;p17"/>
          <p:cNvSpPr txBox="1"/>
          <p:nvPr/>
        </p:nvSpPr>
        <p:spPr>
          <a:xfrm>
            <a:off x="-130629" y="3486967"/>
            <a:ext cx="2773717"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Graph/Table Description</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61" name="Google Shape;141;p16"/>
          <p:cNvGrpSpPr/>
          <p:nvPr/>
        </p:nvGrpSpPr>
        <p:grpSpPr>
          <a:xfrm>
            <a:off x="3272419" y="3508222"/>
            <a:ext cx="330537" cy="292216"/>
            <a:chOff x="1421638" y="4125629"/>
            <a:chExt cx="374709" cy="374010"/>
          </a:xfrm>
        </p:grpSpPr>
        <p:sp>
          <p:nvSpPr>
            <p:cNvPr id="62" name="Google Shape;142;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819;p29"/>
          <p:cNvGrpSpPr/>
          <p:nvPr/>
        </p:nvGrpSpPr>
        <p:grpSpPr>
          <a:xfrm>
            <a:off x="4374574" y="2715494"/>
            <a:ext cx="303598" cy="303598"/>
            <a:chOff x="3271200" y="1435075"/>
            <a:chExt cx="481825" cy="481825"/>
          </a:xfrm>
        </p:grpSpPr>
        <p:sp>
          <p:nvSpPr>
            <p:cNvPr id="47" name="Google Shape;820;p2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821;p2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3805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7"/>
                                        </p:tgtEl>
                                        <p:attrNameLst>
                                          <p:attrName>style.visibility</p:attrName>
                                        </p:attrNameLst>
                                      </p:cBhvr>
                                      <p:to>
                                        <p:strVal val="visible"/>
                                      </p:to>
                                    </p:set>
                                    <p:anim calcmode="lin" valueType="num">
                                      <p:cBhvr additive="base">
                                        <p:cTn id="14" dur="500" fill="hold"/>
                                        <p:tgtEl>
                                          <p:spTgt spid="177"/>
                                        </p:tgtEl>
                                        <p:attrNameLst>
                                          <p:attrName>ppt_x</p:attrName>
                                        </p:attrNameLst>
                                      </p:cBhvr>
                                      <p:tavLst>
                                        <p:tav tm="0">
                                          <p:val>
                                            <p:strVal val="#ppt_x"/>
                                          </p:val>
                                        </p:tav>
                                        <p:tav tm="100000">
                                          <p:val>
                                            <p:strVal val="#ppt_x"/>
                                          </p:val>
                                        </p:tav>
                                      </p:tavLst>
                                    </p:anim>
                                    <p:anim calcmode="lin" valueType="num">
                                      <p:cBhvr additive="base">
                                        <p:cTn id="15"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ppt_x"/>
                                          </p:val>
                                        </p:tav>
                                        <p:tav tm="100000">
                                          <p:val>
                                            <p:strVal val="#ppt_x"/>
                                          </p:val>
                                        </p:tav>
                                      </p:tavLst>
                                    </p:anim>
                                    <p:anim calcmode="lin" valueType="num">
                                      <p:cBhvr additive="base">
                                        <p:cTn id="21" dur="500" fill="hold"/>
                                        <p:tgtEl>
                                          <p:spTgt spid="5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65"/>
                                        </p:tgtEl>
                                        <p:attrNameLst>
                                          <p:attrName>style.visibility</p:attrName>
                                        </p:attrNameLst>
                                      </p:cBhvr>
                                      <p:to>
                                        <p:strVal val="visible"/>
                                      </p:to>
                                    </p:set>
                                    <p:anim calcmode="lin" valueType="num">
                                      <p:cBhvr additive="base">
                                        <p:cTn id="24" dur="500" fill="hold"/>
                                        <p:tgtEl>
                                          <p:spTgt spid="165"/>
                                        </p:tgtEl>
                                        <p:attrNameLst>
                                          <p:attrName>ppt_x</p:attrName>
                                        </p:attrNameLst>
                                      </p:cBhvr>
                                      <p:tavLst>
                                        <p:tav tm="0">
                                          <p:val>
                                            <p:strVal val="#ppt_x"/>
                                          </p:val>
                                        </p:tav>
                                        <p:tav tm="100000">
                                          <p:val>
                                            <p:strVal val="#ppt_x"/>
                                          </p:val>
                                        </p:tav>
                                      </p:tavLst>
                                    </p:anim>
                                    <p:anim calcmode="lin" valueType="num">
                                      <p:cBhvr additive="base">
                                        <p:cTn id="25"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71"/>
                                        </p:tgtEl>
                                        <p:attrNameLst>
                                          <p:attrName>style.visibility</p:attrName>
                                        </p:attrNameLst>
                                      </p:cBhvr>
                                      <p:to>
                                        <p:strVal val="visible"/>
                                      </p:to>
                                    </p:set>
                                    <p:anim calcmode="lin" valueType="num">
                                      <p:cBhvr additive="base">
                                        <p:cTn id="30" dur="500" fill="hold"/>
                                        <p:tgtEl>
                                          <p:spTgt spid="171"/>
                                        </p:tgtEl>
                                        <p:attrNameLst>
                                          <p:attrName>ppt_x</p:attrName>
                                        </p:attrNameLst>
                                      </p:cBhvr>
                                      <p:tavLst>
                                        <p:tav tm="0">
                                          <p:val>
                                            <p:strVal val="#ppt_x"/>
                                          </p:val>
                                        </p:tav>
                                        <p:tav tm="100000">
                                          <p:val>
                                            <p:strVal val="#ppt_x"/>
                                          </p:val>
                                        </p:tav>
                                      </p:tavLst>
                                    </p:anim>
                                    <p:anim calcmode="lin" valueType="num">
                                      <p:cBhvr additive="base">
                                        <p:cTn id="31"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0275" y="1017850"/>
            <a:ext cx="6172200" cy="85725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en-US" dirty="0"/>
          </a:p>
        </p:txBody>
      </p:sp>
      <p:sp>
        <p:nvSpPr>
          <p:cNvPr id="4" name="Content Placeholder 2"/>
          <p:cNvSpPr txBox="1">
            <a:spLocks/>
          </p:cNvSpPr>
          <p:nvPr/>
        </p:nvSpPr>
        <p:spPr>
          <a:xfrm>
            <a:off x="252248" y="1212020"/>
            <a:ext cx="9286361" cy="264888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a:buFont typeface="+mj-lt"/>
              <a:buAutoNum type="arabicPeriod"/>
            </a:pPr>
            <a:r>
              <a:rPr lang="en-US" sz="1800" dirty="0"/>
              <a:t>Background of the project (Motivation e.g. why is the design important)</a:t>
            </a:r>
          </a:p>
          <a:p>
            <a:pPr marL="342900">
              <a:buFont typeface="+mj-lt"/>
              <a:buAutoNum type="arabicPeriod"/>
            </a:pPr>
            <a:r>
              <a:rPr lang="en-US" sz="1800" dirty="0"/>
              <a:t>Objectives of the project and some description, including the </a:t>
            </a:r>
          </a:p>
          <a:p>
            <a:pPr marL="342900"/>
            <a:r>
              <a:rPr lang="en-US" sz="1800" dirty="0">
                <a:solidFill>
                  <a:schemeClr val="accent1"/>
                </a:solidFill>
              </a:rPr>
              <a:t>   design requirements.</a:t>
            </a:r>
          </a:p>
          <a:p>
            <a:endParaRPr lang="en-US" sz="1800" dirty="0"/>
          </a:p>
        </p:txBody>
      </p:sp>
      <p:sp>
        <p:nvSpPr>
          <p:cNvPr id="5" name="Title 1"/>
          <p:cNvSpPr>
            <a:spLocks noGrp="1"/>
          </p:cNvSpPr>
          <p:nvPr>
            <p:ph type="title"/>
          </p:nvPr>
        </p:nvSpPr>
        <p:spPr>
          <a:xfrm>
            <a:off x="252248" y="492140"/>
            <a:ext cx="2490951" cy="857250"/>
          </a:xfrm>
        </p:spPr>
        <p:txBody>
          <a:bodyPr/>
          <a:lstStyle/>
          <a:p>
            <a:r>
              <a:rPr lang="en-US" dirty="0">
                <a:latin typeface="+mj-lt"/>
                <a:ea typeface="Adobe Fan Heiti Std B" panose="020B0700000000000000" pitchFamily="34" charset="-128"/>
              </a:rPr>
              <a:t>Introduction</a:t>
            </a:r>
            <a:br>
              <a:rPr lang="en-US" dirty="0">
                <a:latin typeface="+mj-lt"/>
                <a:ea typeface="Adobe Fan Heiti Std B" panose="020B0700000000000000" pitchFamily="34" charset="-128"/>
              </a:rPr>
            </a:br>
            <a:endParaRPr lang="en-US" dirty="0">
              <a:latin typeface="+mj-lt"/>
            </a:endParaRPr>
          </a:p>
        </p:txBody>
      </p:sp>
    </p:spTree>
    <p:extLst>
      <p:ext uri="{BB962C8B-B14F-4D97-AF65-F5344CB8AC3E}">
        <p14:creationId xmlns:p14="http://schemas.microsoft.com/office/powerpoint/2010/main" val="103300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763688" y="519522"/>
            <a:ext cx="5829300" cy="3486150"/>
          </a:xfrm>
        </p:spPr>
        <p:txBody>
          <a:bodyPr/>
          <a:lstStyle/>
          <a:p>
            <a:r>
              <a:rPr lang="en-US" altLang="en-US" dirty="0">
                <a:latin typeface="+mj-lt"/>
              </a:rPr>
              <a:t>Design Requirements</a:t>
            </a:r>
            <a:br>
              <a:rPr lang="en-US" altLang="en-US" dirty="0">
                <a:latin typeface="+mj-lt"/>
              </a:rPr>
            </a:br>
            <a:br>
              <a:rPr lang="en-US" altLang="en-US" dirty="0">
                <a:latin typeface="+mj-lt"/>
              </a:rPr>
            </a:br>
            <a:endParaRPr lang="en-US" altLang="en-US" dirty="0">
              <a:latin typeface="+mj-lt"/>
            </a:endParaRPr>
          </a:p>
        </p:txBody>
      </p:sp>
      <p:sp>
        <p:nvSpPr>
          <p:cNvPr id="29699" name="Line 3"/>
          <p:cNvSpPr>
            <a:spLocks noChangeShapeType="1"/>
          </p:cNvSpPr>
          <p:nvPr/>
        </p:nvSpPr>
        <p:spPr bwMode="auto">
          <a:xfrm>
            <a:off x="2192313" y="2262597"/>
            <a:ext cx="4972050"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extLst>
      <p:ext uri="{BB962C8B-B14F-4D97-AF65-F5344CB8AC3E}">
        <p14:creationId xmlns:p14="http://schemas.microsoft.com/office/powerpoint/2010/main" val="387954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media.easton.com/media/catalog/product/cache/2/technical_image/9df78eab33525d08d6e5fb8d27136e95/a/1/a110212_xl3_ash-thum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1951" y="604590"/>
            <a:ext cx="2029030" cy="202903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4"/>
          <p:cNvSpPr txBox="1">
            <a:spLocks noChangeArrowheads="1"/>
          </p:cNvSpPr>
          <p:nvPr/>
        </p:nvSpPr>
        <p:spPr bwMode="auto">
          <a:xfrm>
            <a:off x="428295" y="960665"/>
            <a:ext cx="8400081" cy="353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68580" tIns="0" rIns="68580" bIns="0" rtlCol="0" anchor="t" anchorCtr="0">
            <a:spAutoFit/>
          </a:bodyPr>
          <a:lstStyle>
            <a:defPPr marR="0" lvl="0" algn="l" rtl="0">
              <a:lnSpc>
                <a:spcPct val="100000"/>
              </a:lnSpc>
              <a:spcBef>
                <a:spcPts val="0"/>
              </a:spcBef>
              <a:spcAft>
                <a:spcPts val="0"/>
              </a:spcAft>
            </a:defPPr>
            <a:lvl1pPr marL="230188" marR="0" lvl="0" indent="-230188" algn="l" rtl="0">
              <a:lnSpc>
                <a:spcPct val="115000"/>
              </a:lnSpc>
              <a:spcBef>
                <a:spcPts val="0"/>
              </a:spcBef>
              <a:spcAft>
                <a:spcPts val="0"/>
              </a:spcAft>
              <a:buClr>
                <a:schemeClr val="dk1"/>
              </a:buClr>
              <a:buSzPts val="18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1pPr>
            <a:lvl2pPr marL="574675" marR="0" lvl="1" indent="-317500" algn="l" rtl="0">
              <a:lnSpc>
                <a:spcPct val="115000"/>
              </a:lnSpc>
              <a:spcBef>
                <a:spcPts val="1600"/>
              </a:spcBef>
              <a:spcAft>
                <a:spcPts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5pPr>
            <a:lvl6pPr marL="2743200" marR="0" lvl="5" indent="-317500" algn="l" rtl="0" fontAlgn="base">
              <a:lnSpc>
                <a:spcPct val="115000"/>
              </a:lnSpc>
              <a:spcBef>
                <a:spcPct val="0"/>
              </a:spcBef>
              <a:spcAft>
                <a:spcPct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6pPr>
            <a:lvl7pPr marL="3200400" marR="0" lvl="6" indent="-317500" algn="l" rtl="0" fontAlgn="base">
              <a:lnSpc>
                <a:spcPct val="115000"/>
              </a:lnSpc>
              <a:spcBef>
                <a:spcPct val="0"/>
              </a:spcBef>
              <a:spcAft>
                <a:spcPct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7pPr>
            <a:lvl8pPr marL="3657600" marR="0" lvl="7" indent="-317500" algn="l" rtl="0" fontAlgn="base">
              <a:lnSpc>
                <a:spcPct val="115000"/>
              </a:lnSpc>
              <a:spcBef>
                <a:spcPct val="0"/>
              </a:spcBef>
              <a:spcAft>
                <a:spcPct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8pPr>
            <a:lvl9pPr marL="4114800" marR="0" lvl="8" indent="-317500" algn="l" rtl="0" fontAlgn="base">
              <a:lnSpc>
                <a:spcPct val="115000"/>
              </a:lnSpc>
              <a:spcBef>
                <a:spcPct val="0"/>
              </a:spcBef>
              <a:spcAft>
                <a:spcPct val="0"/>
              </a:spcAft>
              <a:buClr>
                <a:schemeClr val="dk1"/>
              </a:buClr>
              <a:buSzPts val="1400"/>
              <a:buFont typeface="Roboto"/>
              <a:buChar char="■"/>
              <a:defRPr sz="2400" b="0" i="0" u="none" strike="noStrike" cap="none">
                <a:solidFill>
                  <a:schemeClr val="tx1"/>
                </a:solidFill>
                <a:latin typeface="Times New Roman" panose="02020603050405020304" pitchFamily="18" charset="0"/>
                <a:ea typeface="Roboto"/>
                <a:cs typeface="Roboto"/>
                <a:sym typeface="Roboto"/>
              </a:defRPr>
            </a:lvl9pPr>
          </a:lstStyle>
          <a:p>
            <a:pPr>
              <a:lnSpc>
                <a:spcPct val="100000"/>
              </a:lnSpc>
            </a:pPr>
            <a:r>
              <a:rPr lang="en-US" sz="1400" dirty="0">
                <a:latin typeface="+mj-lt"/>
              </a:rPr>
              <a:t>If you are designing a baseball bat, your design requirements might be that the bat needs to be:</a:t>
            </a:r>
          </a:p>
          <a:p>
            <a:pPr lvl="1">
              <a:lnSpc>
                <a:spcPct val="100000"/>
              </a:lnSpc>
            </a:pPr>
            <a:r>
              <a:rPr lang="en-US" sz="1400" dirty="0">
                <a:latin typeface="+mj-lt"/>
              </a:rPr>
              <a:t>Less than 1.5 pounds.</a:t>
            </a:r>
          </a:p>
          <a:p>
            <a:pPr lvl="1">
              <a:lnSpc>
                <a:spcPct val="100000"/>
              </a:lnSpc>
            </a:pPr>
            <a:r>
              <a:rPr lang="en-US" sz="1400" dirty="0">
                <a:latin typeface="+mj-lt"/>
              </a:rPr>
              <a:t>Made out of a material approved by the league.</a:t>
            </a:r>
          </a:p>
          <a:p>
            <a:pPr lvl="1">
              <a:lnSpc>
                <a:spcPct val="100000"/>
              </a:lnSpc>
            </a:pPr>
            <a:r>
              <a:rPr lang="en-US" sz="1400" dirty="0">
                <a:latin typeface="+mj-lt"/>
              </a:rPr>
              <a:t>Able to hit a baseball without breaking.</a:t>
            </a:r>
          </a:p>
          <a:p>
            <a:pPr marL="257175" lvl="1" indent="0">
              <a:lnSpc>
                <a:spcPct val="100000"/>
              </a:lnSpc>
              <a:buFont typeface="Roboto"/>
              <a:buNone/>
            </a:pPr>
            <a:endParaRPr lang="en-US" sz="1050" dirty="0">
              <a:latin typeface="+mj-lt"/>
            </a:endParaRPr>
          </a:p>
          <a:p>
            <a:pPr>
              <a:lnSpc>
                <a:spcPct val="100000"/>
              </a:lnSpc>
            </a:pPr>
            <a:r>
              <a:rPr lang="en-US" sz="1400" dirty="0">
                <a:latin typeface="+mj-lt"/>
              </a:rPr>
              <a:t>If you are designing a better form of transportation for students to get to school, your design requirements might be that the transportation needs to be:</a:t>
            </a:r>
          </a:p>
          <a:p>
            <a:pPr lvl="1">
              <a:lnSpc>
                <a:spcPct val="100000"/>
              </a:lnSpc>
            </a:pPr>
            <a:r>
              <a:rPr lang="en-US" sz="1400" dirty="0">
                <a:latin typeface="+mj-lt"/>
              </a:rPr>
              <a:t>Free for students.</a:t>
            </a:r>
          </a:p>
          <a:p>
            <a:pPr lvl="1">
              <a:lnSpc>
                <a:spcPct val="100000"/>
              </a:lnSpc>
            </a:pPr>
            <a:r>
              <a:rPr lang="en-US" sz="1400" dirty="0">
                <a:latin typeface="+mj-lt"/>
              </a:rPr>
              <a:t>Quick: less than one hour round-trip.</a:t>
            </a:r>
          </a:p>
          <a:p>
            <a:pPr lvl="1">
              <a:lnSpc>
                <a:spcPct val="100000"/>
              </a:lnSpc>
            </a:pPr>
            <a:r>
              <a:rPr lang="en-US" sz="1400" dirty="0">
                <a:latin typeface="+mj-lt"/>
              </a:rPr>
              <a:t>Safe.</a:t>
            </a:r>
          </a:p>
        </p:txBody>
      </p:sp>
      <p:sp>
        <p:nvSpPr>
          <p:cNvPr id="5" name="Rectangle 4"/>
          <p:cNvSpPr/>
          <p:nvPr/>
        </p:nvSpPr>
        <p:spPr>
          <a:xfrm>
            <a:off x="428295" y="342319"/>
            <a:ext cx="2403222" cy="369332"/>
          </a:xfrm>
          <a:prstGeom prst="rect">
            <a:avLst/>
          </a:prstGeom>
        </p:spPr>
        <p:txBody>
          <a:bodyPr wrap="none">
            <a:spAutoFit/>
          </a:bodyPr>
          <a:lstStyle/>
          <a:p>
            <a:r>
              <a:rPr lang="en-US" sz="1800" dirty="0"/>
              <a:t>Design Requirements</a:t>
            </a:r>
          </a:p>
        </p:txBody>
      </p:sp>
      <p:pic>
        <p:nvPicPr>
          <p:cNvPr id="7" name="Picture 4" descr="Image result for transport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310" t="46982"/>
          <a:stretch/>
        </p:blipFill>
        <p:spPr bwMode="auto">
          <a:xfrm>
            <a:off x="5130750" y="3435846"/>
            <a:ext cx="3031430" cy="115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94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 calcmode="lin" valueType="num">
                                      <p:cBhvr additive="base">
                                        <p:cTn id="4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2719424488"/>
              </p:ext>
            </p:extLst>
          </p:nvPr>
        </p:nvGraphicFramePr>
        <p:xfrm>
          <a:off x="1308179" y="942797"/>
          <a:ext cx="6645650"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88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0275" y="1017850"/>
            <a:ext cx="6172200" cy="85725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en-US" dirty="0"/>
          </a:p>
        </p:txBody>
      </p:sp>
      <p:sp>
        <p:nvSpPr>
          <p:cNvPr id="4" name="Content Placeholder 2"/>
          <p:cNvSpPr txBox="1">
            <a:spLocks/>
          </p:cNvSpPr>
          <p:nvPr/>
        </p:nvSpPr>
        <p:spPr>
          <a:xfrm>
            <a:off x="252248" y="1212020"/>
            <a:ext cx="9286361" cy="264888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a:buFont typeface="+mj-lt"/>
              <a:buAutoNum type="arabicPeriod"/>
            </a:pPr>
            <a:r>
              <a:rPr lang="en-US" sz="1800" dirty="0"/>
              <a:t>Background of the project (Motivation e.g. why is the design important)</a:t>
            </a:r>
          </a:p>
          <a:p>
            <a:pPr marL="342900">
              <a:buFont typeface="+mj-lt"/>
              <a:buAutoNum type="arabicPeriod"/>
            </a:pPr>
            <a:r>
              <a:rPr lang="en-US" sz="1800" dirty="0"/>
              <a:t>Objectives of the project and some description, including the </a:t>
            </a:r>
          </a:p>
          <a:p>
            <a:pPr marL="342900"/>
            <a:r>
              <a:rPr lang="en-US" sz="1800" dirty="0">
                <a:solidFill>
                  <a:schemeClr val="accent1"/>
                </a:solidFill>
              </a:rPr>
              <a:t>   design requirements.</a:t>
            </a:r>
          </a:p>
          <a:p>
            <a:pPr marL="342900"/>
            <a:r>
              <a:rPr lang="en-US" sz="1800" dirty="0"/>
              <a:t>3.Design achieved (brief description)</a:t>
            </a:r>
          </a:p>
          <a:p>
            <a:endParaRPr lang="en-US" sz="1800" dirty="0"/>
          </a:p>
        </p:txBody>
      </p:sp>
      <p:sp>
        <p:nvSpPr>
          <p:cNvPr id="5" name="Title 1"/>
          <p:cNvSpPr>
            <a:spLocks noGrp="1"/>
          </p:cNvSpPr>
          <p:nvPr>
            <p:ph type="title"/>
          </p:nvPr>
        </p:nvSpPr>
        <p:spPr>
          <a:xfrm>
            <a:off x="252248" y="492140"/>
            <a:ext cx="2490951" cy="857250"/>
          </a:xfrm>
        </p:spPr>
        <p:txBody>
          <a:bodyPr/>
          <a:lstStyle/>
          <a:p>
            <a:r>
              <a:rPr lang="en-US" dirty="0">
                <a:latin typeface="+mj-lt"/>
                <a:ea typeface="Adobe Fan Heiti Std B" panose="020B0700000000000000" pitchFamily="34" charset="-128"/>
              </a:rPr>
              <a:t>Introduction</a:t>
            </a:r>
            <a:br>
              <a:rPr lang="en-US" dirty="0">
                <a:latin typeface="+mj-lt"/>
                <a:ea typeface="Adobe Fan Heiti Std B" panose="020B0700000000000000" pitchFamily="34" charset="-128"/>
              </a:rPr>
            </a:br>
            <a:endParaRPr lang="en-US" dirty="0">
              <a:latin typeface="+mj-lt"/>
            </a:endParaRPr>
          </a:p>
        </p:txBody>
      </p:sp>
    </p:spTree>
    <p:extLst>
      <p:ext uri="{BB962C8B-B14F-4D97-AF65-F5344CB8AC3E}">
        <p14:creationId xmlns:p14="http://schemas.microsoft.com/office/powerpoint/2010/main" val="423353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VISIO</a:t>
            </a:r>
          </a:p>
        </p:txBody>
      </p:sp>
      <p:pic>
        <p:nvPicPr>
          <p:cNvPr id="2050" name="Picture 2" descr="What Is Visio? Learn How to Make Great Dia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147" y="1017850"/>
            <a:ext cx="6923142" cy="369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285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0275" y="1017850"/>
            <a:ext cx="6172200" cy="85725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800"/>
              <a:buFont typeface="Fira Sans Extra Condensed Medium"/>
              <a:buNone/>
              <a:defRPr sz="2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en-US" dirty="0"/>
          </a:p>
        </p:txBody>
      </p:sp>
      <p:sp>
        <p:nvSpPr>
          <p:cNvPr id="4" name="Content Placeholder 2"/>
          <p:cNvSpPr txBox="1">
            <a:spLocks/>
          </p:cNvSpPr>
          <p:nvPr/>
        </p:nvSpPr>
        <p:spPr>
          <a:xfrm>
            <a:off x="252248" y="1212020"/>
            <a:ext cx="9286361" cy="264888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a:buFont typeface="+mj-lt"/>
              <a:buAutoNum type="arabicPeriod"/>
            </a:pPr>
            <a:r>
              <a:rPr lang="en-US" sz="1800" dirty="0"/>
              <a:t>Background of the project (Motivation e.g. why is the design important)</a:t>
            </a:r>
          </a:p>
          <a:p>
            <a:pPr marL="342900">
              <a:buFont typeface="+mj-lt"/>
              <a:buAutoNum type="arabicPeriod"/>
            </a:pPr>
            <a:r>
              <a:rPr lang="en-US" sz="1800" dirty="0"/>
              <a:t>Objectives of the project and some description, including the </a:t>
            </a:r>
          </a:p>
          <a:p>
            <a:pPr marL="342900"/>
            <a:r>
              <a:rPr lang="en-US" sz="1800" dirty="0">
                <a:solidFill>
                  <a:schemeClr val="accent1"/>
                </a:solidFill>
              </a:rPr>
              <a:t>   design requirements.</a:t>
            </a:r>
          </a:p>
          <a:p>
            <a:pPr marL="342900"/>
            <a:r>
              <a:rPr lang="en-US" sz="1800" dirty="0"/>
              <a:t>3.Design achieved (brief description)</a:t>
            </a:r>
          </a:p>
          <a:p>
            <a:pPr marL="342900"/>
            <a:r>
              <a:rPr lang="en-US" sz="1800" i="1" u="sng" dirty="0"/>
              <a:t>4.Indicate who exactly in the group is responsible for what.</a:t>
            </a:r>
            <a:endParaRPr lang="en-US" sz="1800" dirty="0"/>
          </a:p>
          <a:p>
            <a:pPr marL="342900"/>
            <a:r>
              <a:rPr lang="en-US" sz="1800" dirty="0"/>
              <a:t>5.Organization of the rest of the documentation.</a:t>
            </a:r>
          </a:p>
          <a:p>
            <a:endParaRPr lang="en-US" sz="1800" dirty="0"/>
          </a:p>
        </p:txBody>
      </p:sp>
      <p:sp>
        <p:nvSpPr>
          <p:cNvPr id="5" name="Title 1"/>
          <p:cNvSpPr>
            <a:spLocks noGrp="1"/>
          </p:cNvSpPr>
          <p:nvPr>
            <p:ph type="title"/>
          </p:nvPr>
        </p:nvSpPr>
        <p:spPr>
          <a:xfrm>
            <a:off x="252248" y="492140"/>
            <a:ext cx="2490951" cy="857250"/>
          </a:xfrm>
        </p:spPr>
        <p:txBody>
          <a:bodyPr/>
          <a:lstStyle/>
          <a:p>
            <a:r>
              <a:rPr lang="en-US" dirty="0">
                <a:latin typeface="+mj-lt"/>
                <a:ea typeface="Adobe Fan Heiti Std B" panose="020B0700000000000000" pitchFamily="34" charset="-128"/>
              </a:rPr>
              <a:t>Introduction</a:t>
            </a:r>
            <a:br>
              <a:rPr lang="en-US" dirty="0">
                <a:latin typeface="+mj-lt"/>
                <a:ea typeface="Adobe Fan Heiti Std B" panose="020B0700000000000000" pitchFamily="34" charset="-128"/>
              </a:rPr>
            </a:br>
            <a:endParaRPr lang="en-US" dirty="0">
              <a:latin typeface="+mj-lt"/>
            </a:endParaRPr>
          </a:p>
        </p:txBody>
      </p:sp>
    </p:spTree>
    <p:extLst>
      <p:ext uri="{BB962C8B-B14F-4D97-AF65-F5344CB8AC3E}">
        <p14:creationId xmlns:p14="http://schemas.microsoft.com/office/powerpoint/2010/main" val="30579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 calcmode="lin" valueType="num">
                                      <p:cBhvr additive="base">
                                        <p:cTn id="1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Project Schedule </a:t>
            </a:r>
            <a:endParaRPr dirty="0">
              <a:latin typeface="+mj-lt"/>
            </a:endParaRPr>
          </a:p>
        </p:txBody>
      </p:sp>
      <p:grpSp>
        <p:nvGrpSpPr>
          <p:cNvPr id="197" name="Google Shape;197;p19"/>
          <p:cNvGrpSpPr/>
          <p:nvPr/>
        </p:nvGrpSpPr>
        <p:grpSpPr>
          <a:xfrm>
            <a:off x="740238" y="3795200"/>
            <a:ext cx="1980323" cy="830243"/>
            <a:chOff x="-2082450" y="1418025"/>
            <a:chExt cx="1980323" cy="830243"/>
          </a:xfrm>
          <a:solidFill>
            <a:srgbClr val="0070C0"/>
          </a:solidFill>
        </p:grpSpPr>
        <p:sp>
          <p:nvSpPr>
            <p:cNvPr id="198" name="Google Shape;198;p19"/>
            <p:cNvSpPr txBox="1"/>
            <p:nvPr/>
          </p:nvSpPr>
          <p:spPr>
            <a:xfrm>
              <a:off x="-2082427" y="1418025"/>
              <a:ext cx="1980300" cy="3486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Task A</a:t>
              </a:r>
              <a:endParaRPr sz="1800" b="1">
                <a:solidFill>
                  <a:schemeClr val="lt1"/>
                </a:solidFill>
                <a:latin typeface="Fira Sans Extra Condensed"/>
                <a:ea typeface="Fira Sans Extra Condensed"/>
                <a:cs typeface="Fira Sans Extra Condensed"/>
                <a:sym typeface="Fira Sans Extra Condensed"/>
              </a:endParaRPr>
            </a:p>
          </p:txBody>
        </p:sp>
        <p:sp>
          <p:nvSpPr>
            <p:cNvPr id="199" name="Google Shape;199;p19"/>
            <p:cNvSpPr txBox="1"/>
            <p:nvPr/>
          </p:nvSpPr>
          <p:spPr>
            <a:xfrm>
              <a:off x="-2082450" y="1696868"/>
              <a:ext cx="1980300" cy="551400"/>
            </a:xfrm>
            <a:prstGeom prst="rect">
              <a:avLst/>
            </a:prstGeom>
            <a:grp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graphicFrame>
        <p:nvGraphicFramePr>
          <p:cNvPr id="200" name="Google Shape;200;p19"/>
          <p:cNvGraphicFramePr/>
          <p:nvPr>
            <p:extLst>
              <p:ext uri="{D42A27DB-BD31-4B8C-83A1-F6EECF244321}">
                <p14:modId xmlns:p14="http://schemas.microsoft.com/office/powerpoint/2010/main" val="731298140"/>
              </p:ext>
            </p:extLst>
          </p:nvPr>
        </p:nvGraphicFramePr>
        <p:xfrm>
          <a:off x="609594" y="1124038"/>
          <a:ext cx="8077150" cy="2285860"/>
        </p:xfrm>
        <a:graphic>
          <a:graphicData uri="http://schemas.openxmlformats.org/drawingml/2006/table">
            <a:tbl>
              <a:tblPr>
                <a:tableStyleId>{3B4B98B0-60AC-42C2-AFA5-B58CD77FA1E5}</a:tableStyleId>
              </a:tblPr>
              <a:tblGrid>
                <a:gridCol w="911950">
                  <a:extLst>
                    <a:ext uri="{9D8B030D-6E8A-4147-A177-3AD203B41FA5}">
                      <a16:colId xmlns:a16="http://schemas.microsoft.com/office/drawing/2014/main" val="20000"/>
                    </a:ext>
                  </a:extLst>
                </a:gridCol>
                <a:gridCol w="597100">
                  <a:extLst>
                    <a:ext uri="{9D8B030D-6E8A-4147-A177-3AD203B41FA5}">
                      <a16:colId xmlns:a16="http://schemas.microsoft.com/office/drawing/2014/main" val="20001"/>
                    </a:ext>
                  </a:extLst>
                </a:gridCol>
                <a:gridCol w="597100">
                  <a:extLst>
                    <a:ext uri="{9D8B030D-6E8A-4147-A177-3AD203B41FA5}">
                      <a16:colId xmlns:a16="http://schemas.microsoft.com/office/drawing/2014/main" val="20002"/>
                    </a:ext>
                  </a:extLst>
                </a:gridCol>
                <a:gridCol w="597100">
                  <a:extLst>
                    <a:ext uri="{9D8B030D-6E8A-4147-A177-3AD203B41FA5}">
                      <a16:colId xmlns:a16="http://schemas.microsoft.com/office/drawing/2014/main" val="20003"/>
                    </a:ext>
                  </a:extLst>
                </a:gridCol>
                <a:gridCol w="597100">
                  <a:extLst>
                    <a:ext uri="{9D8B030D-6E8A-4147-A177-3AD203B41FA5}">
                      <a16:colId xmlns:a16="http://schemas.microsoft.com/office/drawing/2014/main" val="20004"/>
                    </a:ext>
                  </a:extLst>
                </a:gridCol>
                <a:gridCol w="597100">
                  <a:extLst>
                    <a:ext uri="{9D8B030D-6E8A-4147-A177-3AD203B41FA5}">
                      <a16:colId xmlns:a16="http://schemas.microsoft.com/office/drawing/2014/main" val="20005"/>
                    </a:ext>
                  </a:extLst>
                </a:gridCol>
                <a:gridCol w="597100">
                  <a:extLst>
                    <a:ext uri="{9D8B030D-6E8A-4147-A177-3AD203B41FA5}">
                      <a16:colId xmlns:a16="http://schemas.microsoft.com/office/drawing/2014/main" val="20006"/>
                    </a:ext>
                  </a:extLst>
                </a:gridCol>
                <a:gridCol w="597100">
                  <a:extLst>
                    <a:ext uri="{9D8B030D-6E8A-4147-A177-3AD203B41FA5}">
                      <a16:colId xmlns:a16="http://schemas.microsoft.com/office/drawing/2014/main" val="20007"/>
                    </a:ext>
                  </a:extLst>
                </a:gridCol>
                <a:gridCol w="597100">
                  <a:extLst>
                    <a:ext uri="{9D8B030D-6E8A-4147-A177-3AD203B41FA5}">
                      <a16:colId xmlns:a16="http://schemas.microsoft.com/office/drawing/2014/main" val="20008"/>
                    </a:ext>
                  </a:extLst>
                </a:gridCol>
                <a:gridCol w="597100">
                  <a:extLst>
                    <a:ext uri="{9D8B030D-6E8A-4147-A177-3AD203B41FA5}">
                      <a16:colId xmlns:a16="http://schemas.microsoft.com/office/drawing/2014/main" val="20009"/>
                    </a:ext>
                  </a:extLst>
                </a:gridCol>
                <a:gridCol w="597100">
                  <a:extLst>
                    <a:ext uri="{9D8B030D-6E8A-4147-A177-3AD203B41FA5}">
                      <a16:colId xmlns:a16="http://schemas.microsoft.com/office/drawing/2014/main" val="20010"/>
                    </a:ext>
                  </a:extLst>
                </a:gridCol>
                <a:gridCol w="597100">
                  <a:extLst>
                    <a:ext uri="{9D8B030D-6E8A-4147-A177-3AD203B41FA5}">
                      <a16:colId xmlns:a16="http://schemas.microsoft.com/office/drawing/2014/main" val="20011"/>
                    </a:ext>
                  </a:extLst>
                </a:gridCol>
                <a:gridCol w="597100">
                  <a:extLst>
                    <a:ext uri="{9D8B030D-6E8A-4147-A177-3AD203B41FA5}">
                      <a16:colId xmlns:a16="http://schemas.microsoft.com/office/drawing/2014/main" val="20012"/>
                    </a:ext>
                  </a:extLst>
                </a:gridCol>
              </a:tblGrid>
              <a:tr h="457175">
                <a:tc>
                  <a:txBody>
                    <a:bodyPr/>
                    <a:lstStyle/>
                    <a:p>
                      <a:pPr marL="0" lvl="0" indent="0" algn="ctr" rtl="0">
                        <a:spcBef>
                          <a:spcPts val="0"/>
                        </a:spcBef>
                        <a:spcAft>
                          <a:spcPts val="0"/>
                        </a:spcAft>
                        <a:buNone/>
                      </a:pP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tc>
                <a:tc gridSpan="3">
                  <a:txBody>
                    <a:bodyPr/>
                    <a:lstStyle/>
                    <a:p>
                      <a:pPr marL="0" lvl="0" indent="0" algn="ctr" rtl="0">
                        <a:spcBef>
                          <a:spcPts val="0"/>
                        </a:spcBef>
                        <a:spcAft>
                          <a:spcPts val="0"/>
                        </a:spcAft>
                        <a:buNone/>
                      </a:pPr>
                      <a:r>
                        <a:rPr lang="en" sz="1800">
                          <a:sym typeface="Fira Sans Extra Condensed"/>
                        </a:rPr>
                        <a:t>Q1 2021</a:t>
                      </a:r>
                      <a:endParaRPr sz="1800">
                        <a:solidFill>
                          <a:schemeClr val="lt1"/>
                        </a:solidFill>
                        <a:latin typeface="Roboto"/>
                        <a:ea typeface="Roboto"/>
                        <a:cs typeface="Roboto"/>
                        <a:sym typeface="Roboto"/>
                      </a:endParaRPr>
                    </a:p>
                  </a:txBody>
                  <a:tcPr marL="91425" marR="91425" marT="91425" marB="91425" anchor="ct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1800">
                          <a:sym typeface="Fira Sans Extra Condensed"/>
                        </a:rPr>
                        <a:t>Q2 2021</a:t>
                      </a:r>
                      <a:endParaRPr sz="1200">
                        <a:solidFill>
                          <a:schemeClr val="lt1"/>
                        </a:solidFill>
                        <a:latin typeface="Roboto"/>
                        <a:ea typeface="Roboto"/>
                        <a:cs typeface="Roboto"/>
                        <a:sym typeface="Roboto"/>
                      </a:endParaRPr>
                    </a:p>
                  </a:txBody>
                  <a:tcPr marL="91425" marR="91425" marT="91425" marB="91425" anchor="ct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1800">
                          <a:sym typeface="Fira Sans Extra Condensed"/>
                        </a:rPr>
                        <a:t>Q3 2021</a:t>
                      </a:r>
                      <a:endParaRPr sz="1200">
                        <a:solidFill>
                          <a:schemeClr val="lt1"/>
                        </a:solidFill>
                        <a:latin typeface="Roboto"/>
                        <a:ea typeface="Roboto"/>
                        <a:cs typeface="Roboto"/>
                        <a:sym typeface="Roboto"/>
                      </a:endParaRPr>
                    </a:p>
                  </a:txBody>
                  <a:tcPr marL="91425" marR="91425" marT="91425" marB="91425" anchor="ct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sz="1800">
                          <a:sym typeface="Fira Sans Extra Condensed"/>
                        </a:rPr>
                        <a:t>Q4 2021</a:t>
                      </a:r>
                      <a:endParaRPr sz="1200">
                        <a:solidFill>
                          <a:schemeClr val="lt1"/>
                        </a:solidFill>
                        <a:latin typeface="Roboto"/>
                        <a:ea typeface="Roboto"/>
                        <a:cs typeface="Roboto"/>
                        <a:sym typeface="Roboto"/>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7175">
                <a:tc>
                  <a:txBody>
                    <a:bodyPr/>
                    <a:lstStyle/>
                    <a:p>
                      <a:pPr marL="0" lvl="0" indent="0" algn="ctr" rtl="0">
                        <a:spcBef>
                          <a:spcPts val="0"/>
                        </a:spcBef>
                        <a:spcAft>
                          <a:spcPts val="0"/>
                        </a:spcAft>
                        <a:buNone/>
                      </a:pPr>
                      <a:endParaRPr sz="1800" b="1">
                        <a:solidFill>
                          <a:srgbClr val="000000"/>
                        </a:solidFill>
                        <a:latin typeface="Fira Sans Extra Condensed"/>
                        <a:ea typeface="Fira Sans Extra Condensed"/>
                        <a:cs typeface="Fira Sans Extra Condensed"/>
                        <a:sym typeface="Fira Sans Extra Condensed"/>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Jan</a:t>
                      </a:r>
                      <a:endParaRPr sz="1200">
                        <a:solidFill>
                          <a:schemeClr val="lt1"/>
                        </a:solidFill>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Feb</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Mar</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Apr</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May</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June</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July</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Aug</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Sep</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Oct</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Nov</a:t>
                      </a:r>
                      <a:endParaRPr>
                        <a:solidFill>
                          <a:schemeClr val="lt1"/>
                        </a:solidFill>
                      </a:endParaRPr>
                    </a:p>
                  </a:txBody>
                  <a:tcPr marL="91425" marR="91425" marT="91425" marB="91425" anchor="ctr"/>
                </a:tc>
                <a:tc>
                  <a:txBody>
                    <a:bodyPr/>
                    <a:lstStyle/>
                    <a:p>
                      <a:pPr marL="0" lvl="0" indent="0" algn="ctr" rtl="0">
                        <a:spcBef>
                          <a:spcPts val="0"/>
                        </a:spcBef>
                        <a:spcAft>
                          <a:spcPts val="0"/>
                        </a:spcAft>
                        <a:buNone/>
                      </a:pPr>
                      <a:r>
                        <a:rPr lang="en">
                          <a:sym typeface="Fira Sans Extra Condensed"/>
                        </a:rPr>
                        <a:t>Dec</a:t>
                      </a:r>
                      <a:endParaRPr>
                        <a:solidFill>
                          <a:schemeClr val="lt1"/>
                        </a:solidFill>
                      </a:endParaRPr>
                    </a:p>
                  </a:txBody>
                  <a:tcPr marL="91425" marR="91425" marT="91425" marB="91425" anchor="ctr"/>
                </a:tc>
                <a:extLst>
                  <a:ext uri="{0D108BD9-81ED-4DB2-BD59-A6C34878D82A}">
                    <a16:rowId xmlns:a16="http://schemas.microsoft.com/office/drawing/2014/main" val="10001"/>
                  </a:ext>
                </a:extLst>
              </a:tr>
              <a:tr h="424850">
                <a:tc>
                  <a:txBody>
                    <a:bodyPr/>
                    <a:lstStyle/>
                    <a:p>
                      <a:pPr marL="0" lvl="0" indent="0" algn="ctr" rtl="0">
                        <a:spcBef>
                          <a:spcPts val="0"/>
                        </a:spcBef>
                        <a:spcAft>
                          <a:spcPts val="0"/>
                        </a:spcAft>
                        <a:buNone/>
                      </a:pPr>
                      <a:r>
                        <a:rPr lang="en" sz="1800" dirty="0">
                          <a:sym typeface="Fira Sans Extra Condensed"/>
                        </a:rPr>
                        <a:t>Task A</a:t>
                      </a:r>
                      <a:endParaRPr dirty="0">
                        <a:solidFill>
                          <a:schemeClr val="lt1"/>
                        </a:solidFill>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424850">
                <a:tc>
                  <a:txBody>
                    <a:bodyPr/>
                    <a:lstStyle/>
                    <a:p>
                      <a:pPr marL="0" lvl="0" indent="0" algn="ctr" rtl="0">
                        <a:spcBef>
                          <a:spcPts val="0"/>
                        </a:spcBef>
                        <a:spcAft>
                          <a:spcPts val="0"/>
                        </a:spcAft>
                        <a:buNone/>
                      </a:pPr>
                      <a:r>
                        <a:rPr lang="en" sz="1800" dirty="0">
                          <a:sym typeface="Fira Sans Extra Condensed"/>
                        </a:rPr>
                        <a:t>Task B</a:t>
                      </a:r>
                      <a:endParaRPr dirty="0">
                        <a:solidFill>
                          <a:schemeClr val="lt1"/>
                        </a:solidFill>
                      </a:endParaRPr>
                    </a:p>
                  </a:txBody>
                  <a:tcPr marL="91425" marR="91425" marT="91425" marB="91425" anchor="ctr"/>
                </a:tc>
                <a:tc>
                  <a:txBody>
                    <a:bodyPr/>
                    <a:lstStyle/>
                    <a:p>
                      <a:pPr marL="0" lvl="0" indent="0" algn="l" rtl="0">
                        <a:spcBef>
                          <a:spcPts val="0"/>
                        </a:spcBef>
                        <a:spcAft>
                          <a:spcPts val="0"/>
                        </a:spcAft>
                        <a:buNone/>
                      </a:pPr>
                      <a:endParaRPr dirty="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424850">
                <a:tc>
                  <a:txBody>
                    <a:bodyPr/>
                    <a:lstStyle/>
                    <a:p>
                      <a:pPr marL="0" lvl="0" indent="0" algn="ctr" rtl="0">
                        <a:spcBef>
                          <a:spcPts val="0"/>
                        </a:spcBef>
                        <a:spcAft>
                          <a:spcPts val="0"/>
                        </a:spcAft>
                        <a:buNone/>
                      </a:pPr>
                      <a:r>
                        <a:rPr lang="en" sz="1800" dirty="0">
                          <a:sym typeface="Fira Sans Extra Condensed"/>
                        </a:rPr>
                        <a:t>Task C</a:t>
                      </a:r>
                      <a:endParaRPr dirty="0">
                        <a:solidFill>
                          <a:schemeClr val="lt1"/>
                        </a:solidFill>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dirty="0"/>
                    </a:p>
                  </a:txBody>
                  <a:tcPr marL="91425" marR="91425" marT="91425" marB="91425" anchor="ctr"/>
                </a:tc>
                <a:extLst>
                  <a:ext uri="{0D108BD9-81ED-4DB2-BD59-A6C34878D82A}">
                    <a16:rowId xmlns:a16="http://schemas.microsoft.com/office/drawing/2014/main" val="10004"/>
                  </a:ext>
                </a:extLst>
              </a:tr>
            </a:tbl>
          </a:graphicData>
        </a:graphic>
      </p:graphicFrame>
      <p:grpSp>
        <p:nvGrpSpPr>
          <p:cNvPr id="201" name="Google Shape;201;p19"/>
          <p:cNvGrpSpPr/>
          <p:nvPr/>
        </p:nvGrpSpPr>
        <p:grpSpPr>
          <a:xfrm>
            <a:off x="3581838" y="3795200"/>
            <a:ext cx="1980323" cy="830243"/>
            <a:chOff x="-2082450" y="1418025"/>
            <a:chExt cx="1980323" cy="830243"/>
          </a:xfrm>
          <a:solidFill>
            <a:srgbClr val="0070C0"/>
          </a:solidFill>
        </p:grpSpPr>
        <p:sp>
          <p:nvSpPr>
            <p:cNvPr id="202" name="Google Shape;202;p19"/>
            <p:cNvSpPr txBox="1"/>
            <p:nvPr/>
          </p:nvSpPr>
          <p:spPr>
            <a:xfrm>
              <a:off x="-2082427" y="1418025"/>
              <a:ext cx="1980300" cy="3486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Task B</a:t>
              </a:r>
              <a:endParaRPr sz="1800" b="1">
                <a:solidFill>
                  <a:schemeClr val="lt1"/>
                </a:solidFill>
                <a:latin typeface="Fira Sans Extra Condensed"/>
                <a:ea typeface="Fira Sans Extra Condensed"/>
                <a:cs typeface="Fira Sans Extra Condensed"/>
                <a:sym typeface="Fira Sans Extra Condensed"/>
              </a:endParaRPr>
            </a:p>
          </p:txBody>
        </p:sp>
        <p:sp>
          <p:nvSpPr>
            <p:cNvPr id="203" name="Google Shape;203;p19"/>
            <p:cNvSpPr txBox="1"/>
            <p:nvPr/>
          </p:nvSpPr>
          <p:spPr>
            <a:xfrm>
              <a:off x="-2082450" y="1696868"/>
              <a:ext cx="1980300" cy="551400"/>
            </a:xfrm>
            <a:prstGeom prst="rect">
              <a:avLst/>
            </a:prstGeom>
            <a:grp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grpSp>
        <p:nvGrpSpPr>
          <p:cNvPr id="204" name="Google Shape;204;p19"/>
          <p:cNvGrpSpPr/>
          <p:nvPr/>
        </p:nvGrpSpPr>
        <p:grpSpPr>
          <a:xfrm>
            <a:off x="6423437" y="3795200"/>
            <a:ext cx="1980323" cy="830243"/>
            <a:chOff x="-2082450" y="1418025"/>
            <a:chExt cx="1980323" cy="830243"/>
          </a:xfrm>
          <a:solidFill>
            <a:srgbClr val="0070C0"/>
          </a:solidFill>
        </p:grpSpPr>
        <p:sp>
          <p:nvSpPr>
            <p:cNvPr id="205" name="Google Shape;205;p19"/>
            <p:cNvSpPr txBox="1"/>
            <p:nvPr/>
          </p:nvSpPr>
          <p:spPr>
            <a:xfrm>
              <a:off x="-2082427" y="1418025"/>
              <a:ext cx="1980300" cy="3486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Task C</a:t>
              </a:r>
              <a:endParaRPr sz="1800" b="1">
                <a:solidFill>
                  <a:schemeClr val="lt1"/>
                </a:solidFill>
                <a:latin typeface="Fira Sans Extra Condensed"/>
                <a:ea typeface="Fira Sans Extra Condensed"/>
                <a:cs typeface="Fira Sans Extra Condensed"/>
                <a:sym typeface="Fira Sans Extra Condensed"/>
              </a:endParaRPr>
            </a:p>
          </p:txBody>
        </p:sp>
        <p:sp>
          <p:nvSpPr>
            <p:cNvPr id="206" name="Google Shape;206;p19"/>
            <p:cNvSpPr txBox="1"/>
            <p:nvPr/>
          </p:nvSpPr>
          <p:spPr>
            <a:xfrm>
              <a:off x="-2082450" y="1696868"/>
              <a:ext cx="1980300" cy="551400"/>
            </a:xfrm>
            <a:prstGeom prst="rect">
              <a:avLst/>
            </a:prstGeom>
            <a:grp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grpSp>
      <p:sp>
        <p:nvSpPr>
          <p:cNvPr id="207" name="Google Shape;207;p19"/>
          <p:cNvSpPr/>
          <p:nvPr/>
        </p:nvSpPr>
        <p:spPr>
          <a:xfrm>
            <a:off x="2118650" y="2141125"/>
            <a:ext cx="3354102" cy="25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Person 1</a:t>
            </a:r>
            <a:endParaRPr/>
          </a:p>
        </p:txBody>
      </p:sp>
      <p:sp>
        <p:nvSpPr>
          <p:cNvPr id="208" name="Google Shape;208;p19"/>
          <p:cNvSpPr/>
          <p:nvPr/>
        </p:nvSpPr>
        <p:spPr>
          <a:xfrm>
            <a:off x="3370997" y="2598050"/>
            <a:ext cx="3524553" cy="25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Person 2</a:t>
            </a:r>
            <a:endParaRPr>
              <a:solidFill>
                <a:schemeClr val="dk1"/>
              </a:solidFill>
            </a:endParaRPr>
          </a:p>
        </p:txBody>
      </p:sp>
      <p:sp>
        <p:nvSpPr>
          <p:cNvPr id="209" name="Google Shape;209;p19"/>
          <p:cNvSpPr/>
          <p:nvPr/>
        </p:nvSpPr>
        <p:spPr>
          <a:xfrm>
            <a:off x="6298350" y="3055475"/>
            <a:ext cx="2388300" cy="25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Person 3</a:t>
            </a:r>
            <a:endParaRPr>
              <a:solidFill>
                <a:schemeClr val="dk1"/>
              </a:solidFill>
            </a:endParaRPr>
          </a:p>
        </p:txBody>
      </p:sp>
      <p:sp>
        <p:nvSpPr>
          <p:cNvPr id="210" name="Google Shape;210;p19"/>
          <p:cNvSpPr/>
          <p:nvPr/>
        </p:nvSpPr>
        <p:spPr>
          <a:xfrm>
            <a:off x="780883" y="1258597"/>
            <a:ext cx="639900" cy="639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grpSp>
        <p:nvGrpSpPr>
          <p:cNvPr id="211" name="Google Shape;211;p19"/>
          <p:cNvGrpSpPr/>
          <p:nvPr/>
        </p:nvGrpSpPr>
        <p:grpSpPr>
          <a:xfrm>
            <a:off x="882906" y="1438660"/>
            <a:ext cx="354586" cy="352675"/>
            <a:chOff x="-35482200" y="3561225"/>
            <a:chExt cx="292225" cy="290650"/>
          </a:xfrm>
        </p:grpSpPr>
        <p:sp>
          <p:nvSpPr>
            <p:cNvPr id="212" name="Google Shape;212;p1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600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3"/>
          <p:cNvSpPr/>
          <p:nvPr/>
        </p:nvSpPr>
        <p:spPr>
          <a:xfrm>
            <a:off x="1583157" y="23676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 It provides an overview of the project's scope and objectives</a:t>
              </a:r>
              <a:endParaRPr sz="1200" dirty="0">
                <a:latin typeface="+mj-lt"/>
                <a:ea typeface="Roboto"/>
                <a:cs typeface="Roboto"/>
                <a:sym typeface="Roboto"/>
              </a:endParaRPr>
            </a:p>
          </p:txBody>
        </p:sp>
      </p:grpSp>
      <p:grpSp>
        <p:nvGrpSpPr>
          <p:cNvPr id="9" name="Google Shape;1469;p43"/>
          <p:cNvGrpSpPr/>
          <p:nvPr/>
        </p:nvGrpSpPr>
        <p:grpSpPr>
          <a:xfrm>
            <a:off x="2277238" y="2783100"/>
            <a:ext cx="1837562" cy="1682325"/>
            <a:chOff x="2277238" y="2783100"/>
            <a:chExt cx="1837562" cy="1682325"/>
          </a:xfrm>
        </p:grpSpPr>
        <p:cxnSp>
          <p:nvCxnSpPr>
            <p:cNvPr id="10" name="Google Shape;1470;p43"/>
            <p:cNvCxnSpPr/>
            <p:nvPr/>
          </p:nvCxnSpPr>
          <p:spPr>
            <a:xfrm>
              <a:off x="3005038" y="3115200"/>
              <a:ext cx="0" cy="641700"/>
            </a:xfrm>
            <a:prstGeom prst="straightConnector1">
              <a:avLst/>
            </a:prstGeom>
            <a:noFill/>
            <a:ln w="9525" cap="flat" cmpd="sng">
              <a:solidFill>
                <a:schemeClr val="accent2"/>
              </a:solidFill>
              <a:prstDash val="solid"/>
              <a:round/>
              <a:headEnd type="none" w="med" len="med"/>
              <a:tailEnd type="none" w="med" len="med"/>
            </a:ln>
          </p:spPr>
        </p:cxnSp>
        <p:sp>
          <p:nvSpPr>
            <p:cNvPr id="11" name="Google Shape;1471;p43"/>
            <p:cNvSpPr/>
            <p:nvPr/>
          </p:nvSpPr>
          <p:spPr>
            <a:xfrm>
              <a:off x="2277238" y="2783100"/>
              <a:ext cx="1455600" cy="408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latin typeface="+mj-lt"/>
                  <a:ea typeface="Fira Sans Extra Condensed Medium"/>
                  <a:cs typeface="Fira Sans Extra Condensed Medium"/>
                  <a:sym typeface="Fira Sans Extra Condensed Medium"/>
                </a:rPr>
                <a:t>Literature Review</a:t>
              </a:r>
              <a:endParaRPr sz="1100" dirty="0">
                <a:solidFill>
                  <a:srgbClr val="FFFFFF"/>
                </a:solidFill>
                <a:latin typeface="+mj-lt"/>
              </a:endParaRPr>
            </a:p>
          </p:txBody>
        </p:sp>
        <p:sp>
          <p:nvSpPr>
            <p:cNvPr id="12" name="Google Shape;1472;p43"/>
            <p:cNvSpPr txBox="1"/>
            <p:nvPr/>
          </p:nvSpPr>
          <p:spPr>
            <a:xfrm>
              <a:off x="2277246" y="3833325"/>
              <a:ext cx="1837554"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sym typeface="Roboto"/>
                </a:rPr>
                <a:t>Discusses relevant theories, methodologies, and previous projects in the same domain. </a:t>
              </a:r>
              <a:endParaRPr sz="1200" dirty="0">
                <a:latin typeface="+mn-lt"/>
                <a:ea typeface="Roboto"/>
                <a:cs typeface="Roboto"/>
                <a:sym typeface="Roboto"/>
              </a:endParaRPr>
            </a:p>
          </p:txBody>
        </p:sp>
      </p:grpSp>
    </p:spTree>
    <p:extLst>
      <p:ext uri="{BB962C8B-B14F-4D97-AF65-F5344CB8AC3E}">
        <p14:creationId xmlns:p14="http://schemas.microsoft.com/office/powerpoint/2010/main" val="4345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60"/>
                                        </p:tgtEl>
                                        <p:attrNameLst>
                                          <p:attrName>style.visibility</p:attrName>
                                        </p:attrNameLst>
                                      </p:cBhvr>
                                      <p:to>
                                        <p:strVal val="visible"/>
                                      </p:to>
                                    </p:set>
                                    <p:anim calcmode="lin" valueType="num">
                                      <p:cBhvr additive="base">
                                        <p:cTn id="7" dur="500" fill="hold"/>
                                        <p:tgtEl>
                                          <p:spTgt spid="1460"/>
                                        </p:tgtEl>
                                        <p:attrNameLst>
                                          <p:attrName>ppt_x</p:attrName>
                                        </p:attrNameLst>
                                      </p:cBhvr>
                                      <p:tavLst>
                                        <p:tav tm="0">
                                          <p:val>
                                            <p:strVal val="0-#ppt_w/2"/>
                                          </p:val>
                                        </p:tav>
                                        <p:tav tm="100000">
                                          <p:val>
                                            <p:strVal val="#ppt_x"/>
                                          </p:val>
                                        </p:tav>
                                      </p:tavLst>
                                    </p:anim>
                                    <p:anim calcmode="lin" valueType="num">
                                      <p:cBhvr additive="base">
                                        <p:cTn id="8" dur="500" fill="hold"/>
                                        <p:tgtEl>
                                          <p:spTgt spid="14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ocialcareresearchimpact.org.uk/wp-content/uploads/2014/09/Research-Process-Icons-1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726" t="-102"/>
          <a:stretch/>
        </p:blipFill>
        <p:spPr bwMode="auto">
          <a:xfrm>
            <a:off x="4917616" y="-65359"/>
            <a:ext cx="4226384" cy="52703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27005" y="470332"/>
            <a:ext cx="4572000" cy="1200329"/>
          </a:xfrm>
          <a:prstGeom prst="rect">
            <a:avLst/>
          </a:prstGeom>
        </p:spPr>
        <p:txBody>
          <a:bodyPr>
            <a:spAutoFit/>
          </a:bodyPr>
          <a:lstStyle/>
          <a:p>
            <a:r>
              <a:rPr lang="en-US" sz="2400" dirty="0">
                <a:latin typeface="+mn-lt"/>
                <a:ea typeface="Adobe Fan Heiti Std B" panose="020B0700000000000000" pitchFamily="34" charset="-128"/>
              </a:rPr>
              <a:t>Background </a:t>
            </a:r>
            <a:r>
              <a:rPr lang="en-US" sz="1100" dirty="0">
                <a:latin typeface="+mn-lt"/>
                <a:ea typeface="Adobe Fan Heiti Std B" panose="020B0700000000000000" pitchFamily="34" charset="-128"/>
              </a:rPr>
              <a:t>and</a:t>
            </a:r>
            <a:r>
              <a:rPr lang="en-US" sz="2400" dirty="0">
                <a:latin typeface="+mn-lt"/>
                <a:ea typeface="Adobe Fan Heiti Std B" panose="020B0700000000000000" pitchFamily="34" charset="-128"/>
              </a:rPr>
              <a:t> </a:t>
            </a:r>
            <a:br>
              <a:rPr lang="en-US" sz="2400" dirty="0">
                <a:latin typeface="+mn-lt"/>
                <a:ea typeface="Adobe Fan Heiti Std B" panose="020B0700000000000000" pitchFamily="34" charset="-128"/>
              </a:rPr>
            </a:br>
            <a:r>
              <a:rPr lang="en-US" sz="2400" dirty="0">
                <a:latin typeface="+mn-lt"/>
                <a:ea typeface="Adobe Fan Heiti Std B" panose="020B0700000000000000" pitchFamily="34" charset="-128"/>
              </a:rPr>
              <a:t>Literature Review</a:t>
            </a:r>
            <a:br>
              <a:rPr lang="en-US" sz="2400" dirty="0">
                <a:latin typeface="+mn-lt"/>
                <a:ea typeface="Adobe Fan Heiti Std B" panose="020B0700000000000000" pitchFamily="34" charset="-128"/>
              </a:rPr>
            </a:br>
            <a:endParaRPr lang="en-US" sz="2400" dirty="0">
              <a:latin typeface="+mn-lt"/>
            </a:endParaRPr>
          </a:p>
        </p:txBody>
      </p:sp>
      <p:sp>
        <p:nvSpPr>
          <p:cNvPr id="5" name="Rectangle 4"/>
          <p:cNvSpPr/>
          <p:nvPr/>
        </p:nvSpPr>
        <p:spPr>
          <a:xfrm>
            <a:off x="520195" y="1518261"/>
            <a:ext cx="4008261" cy="1513235"/>
          </a:xfrm>
          <a:prstGeom prst="rect">
            <a:avLst/>
          </a:prstGeom>
        </p:spPr>
        <p:txBody>
          <a:bodyPr wrap="square">
            <a:spAutoFit/>
          </a:bodyPr>
          <a:lstStyle/>
          <a:p>
            <a:pPr marL="342900" lvl="0" indent="-342900">
              <a:lnSpc>
                <a:spcPct val="150000"/>
              </a:lnSpc>
              <a:spcAft>
                <a:spcPts val="1000"/>
              </a:spcAft>
              <a:buFont typeface="Symbol" panose="05050102010706020507" pitchFamily="18" charset="2"/>
              <a:buChar char=""/>
            </a:pPr>
            <a:r>
              <a:rPr lang="en-US" dirty="0">
                <a:latin typeface="+mj-lt"/>
                <a:ea typeface="Times New Roman" panose="02020603050405020304" pitchFamily="18" charset="0"/>
                <a:cs typeface="Times New Roman" panose="02020603050405020304" pitchFamily="18" charset="0"/>
              </a:rPr>
              <a:t>Review relevant literature on the topic.</a:t>
            </a:r>
            <a:endParaRPr lang="en-US" sz="1200" dirty="0">
              <a:latin typeface="+mj-lt"/>
              <a:ea typeface="Times New Roman" panose="02020603050405020304" pitchFamily="18" charset="0"/>
              <a:cs typeface="Arial" panose="020B0604020202020204" pitchFamily="34" charset="0"/>
            </a:endParaRPr>
          </a:p>
          <a:p>
            <a:pPr marL="342900" lvl="0" indent="-342900" algn="just">
              <a:lnSpc>
                <a:spcPct val="150000"/>
              </a:lnSpc>
              <a:spcAft>
                <a:spcPts val="1000"/>
              </a:spcAft>
              <a:buFont typeface="Symbol" panose="05050102010706020507" pitchFamily="18" charset="2"/>
              <a:buChar char=""/>
            </a:pPr>
            <a:r>
              <a:rPr lang="en-US" dirty="0">
                <a:latin typeface="+mj-lt"/>
                <a:ea typeface="Times New Roman" panose="02020603050405020304" pitchFamily="18" charset="0"/>
                <a:cs typeface="Times New Roman" panose="02020603050405020304" pitchFamily="18" charset="0"/>
              </a:rPr>
              <a:t>Discuss existing theories, methodologies, and technologies related to both simulation and hardware aspects.</a:t>
            </a:r>
            <a:endParaRPr lang="en-US" sz="1200" dirty="0">
              <a:effectLst/>
              <a:latin typeface="+mj-l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30543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 balls weight puzzle: find the heavier ball in 2 weigh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352" y="1415143"/>
            <a:ext cx="3637464" cy="2045647"/>
          </a:xfrm>
          <a:prstGeom prst="rect">
            <a:avLst/>
          </a:prstGeom>
          <a:noFill/>
        </p:spPr>
      </p:pic>
      <p:pic>
        <p:nvPicPr>
          <p:cNvPr id="2" name="20 Minute Timer with Epic Music! Timer for Kids, Classroom, Exercise! Cool Timer for 20 Minut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202" b="28373"/>
          <a:stretch/>
        </p:blipFill>
        <p:spPr>
          <a:xfrm>
            <a:off x="512352" y="3610933"/>
            <a:ext cx="3637464" cy="888496"/>
          </a:xfrm>
          <a:prstGeom prst="rect">
            <a:avLst/>
          </a:prstGeom>
        </p:spPr>
      </p:pic>
      <p:pic>
        <p:nvPicPr>
          <p:cNvPr id="7" name="Picture 6"/>
          <p:cNvPicPr/>
          <p:nvPr/>
        </p:nvPicPr>
        <p:blipFill>
          <a:blip r:embed="rId6">
            <a:extLst>
              <a:ext uri="{28A0092B-C50C-407E-A947-70E740481C1C}">
                <a14:useLocalDpi xmlns:a14="http://schemas.microsoft.com/office/drawing/2010/main" val="0"/>
              </a:ext>
            </a:extLst>
          </a:blip>
          <a:srcRect/>
          <a:stretch>
            <a:fillRect/>
          </a:stretch>
        </p:blipFill>
        <p:spPr bwMode="auto">
          <a:xfrm>
            <a:off x="4448447" y="308429"/>
            <a:ext cx="4122420" cy="4191000"/>
          </a:xfrm>
          <a:prstGeom prst="rect">
            <a:avLst/>
          </a:prstGeom>
          <a:noFill/>
          <a:ln>
            <a:noFill/>
          </a:ln>
        </p:spPr>
      </p:pic>
    </p:spTree>
    <p:extLst>
      <p:ext uri="{BB962C8B-B14F-4D97-AF65-F5344CB8AC3E}">
        <p14:creationId xmlns:p14="http://schemas.microsoft.com/office/powerpoint/2010/main" val="3908086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3"/>
          <p:cNvSpPr/>
          <p:nvPr/>
        </p:nvSpPr>
        <p:spPr>
          <a:xfrm>
            <a:off x="1583157" y="23676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 It provides an overview of the project's scope and objectives</a:t>
              </a:r>
              <a:endParaRPr sz="1200" dirty="0">
                <a:latin typeface="+mj-lt"/>
                <a:ea typeface="Roboto"/>
                <a:cs typeface="Roboto"/>
                <a:sym typeface="Roboto"/>
              </a:endParaRPr>
            </a:p>
          </p:txBody>
        </p:sp>
      </p:grpSp>
      <p:sp>
        <p:nvSpPr>
          <p:cNvPr id="8" name="Google Shape;1461;p43"/>
          <p:cNvSpPr/>
          <p:nvPr/>
        </p:nvSpPr>
        <p:spPr>
          <a:xfrm>
            <a:off x="3150127" y="20054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69;p43"/>
          <p:cNvGrpSpPr/>
          <p:nvPr/>
        </p:nvGrpSpPr>
        <p:grpSpPr>
          <a:xfrm>
            <a:off x="2277238" y="2783100"/>
            <a:ext cx="1837562" cy="1682325"/>
            <a:chOff x="2277238" y="2783100"/>
            <a:chExt cx="1837562" cy="1682325"/>
          </a:xfrm>
        </p:grpSpPr>
        <p:cxnSp>
          <p:nvCxnSpPr>
            <p:cNvPr id="10" name="Google Shape;1470;p43"/>
            <p:cNvCxnSpPr/>
            <p:nvPr/>
          </p:nvCxnSpPr>
          <p:spPr>
            <a:xfrm>
              <a:off x="3005038" y="3115200"/>
              <a:ext cx="0" cy="641700"/>
            </a:xfrm>
            <a:prstGeom prst="straightConnector1">
              <a:avLst/>
            </a:prstGeom>
            <a:noFill/>
            <a:ln w="9525" cap="flat" cmpd="sng">
              <a:solidFill>
                <a:schemeClr val="accent2"/>
              </a:solidFill>
              <a:prstDash val="solid"/>
              <a:round/>
              <a:headEnd type="none" w="med" len="med"/>
              <a:tailEnd type="none" w="med" len="med"/>
            </a:ln>
          </p:spPr>
        </p:cxnSp>
        <p:sp>
          <p:nvSpPr>
            <p:cNvPr id="11" name="Google Shape;1471;p43"/>
            <p:cNvSpPr/>
            <p:nvPr/>
          </p:nvSpPr>
          <p:spPr>
            <a:xfrm>
              <a:off x="2277238" y="2783100"/>
              <a:ext cx="1455600" cy="408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latin typeface="+mj-lt"/>
                  <a:ea typeface="Fira Sans Extra Condensed Medium"/>
                  <a:cs typeface="Fira Sans Extra Condensed Medium"/>
                  <a:sym typeface="Fira Sans Extra Condensed Medium"/>
                </a:rPr>
                <a:t>Literature Review</a:t>
              </a:r>
              <a:endParaRPr sz="1100" dirty="0">
                <a:solidFill>
                  <a:srgbClr val="FFFFFF"/>
                </a:solidFill>
                <a:latin typeface="+mj-lt"/>
              </a:endParaRPr>
            </a:p>
          </p:txBody>
        </p:sp>
        <p:sp>
          <p:nvSpPr>
            <p:cNvPr id="12" name="Google Shape;1472;p43"/>
            <p:cNvSpPr txBox="1"/>
            <p:nvPr/>
          </p:nvSpPr>
          <p:spPr>
            <a:xfrm>
              <a:off x="2277246" y="3833325"/>
              <a:ext cx="1837554"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sym typeface="Roboto"/>
                </a:rPr>
                <a:t>Discusses relevant theories, methodologies, and previous projects in the same domain. </a:t>
              </a:r>
              <a:endParaRPr sz="1200" dirty="0">
                <a:latin typeface="+mn-lt"/>
                <a:ea typeface="Roboto"/>
                <a:cs typeface="Roboto"/>
                <a:sym typeface="Roboto"/>
              </a:endParaRPr>
            </a:p>
          </p:txBody>
        </p:sp>
      </p:grpSp>
      <p:grpSp>
        <p:nvGrpSpPr>
          <p:cNvPr id="14" name="Google Shape;1473;p43"/>
          <p:cNvGrpSpPr/>
          <p:nvPr/>
        </p:nvGrpSpPr>
        <p:grpSpPr>
          <a:xfrm>
            <a:off x="3844209" y="2420900"/>
            <a:ext cx="1455616" cy="2044525"/>
            <a:chOff x="3844209" y="2420900"/>
            <a:chExt cx="1455616" cy="2044525"/>
          </a:xfrm>
        </p:grpSpPr>
        <p:cxnSp>
          <p:nvCxnSpPr>
            <p:cNvPr id="15" name="Google Shape;1474;p43"/>
            <p:cNvCxnSpPr/>
            <p:nvPr/>
          </p:nvCxnSpPr>
          <p:spPr>
            <a:xfrm>
              <a:off x="4572009" y="2753000"/>
              <a:ext cx="0" cy="1003800"/>
            </a:xfrm>
            <a:prstGeom prst="straightConnector1">
              <a:avLst/>
            </a:prstGeom>
            <a:noFill/>
            <a:ln w="9525" cap="flat" cmpd="sng">
              <a:solidFill>
                <a:schemeClr val="accent3"/>
              </a:solidFill>
              <a:prstDash val="solid"/>
              <a:round/>
              <a:headEnd type="none" w="med" len="med"/>
              <a:tailEnd type="none" w="med" len="med"/>
            </a:ln>
          </p:spPr>
        </p:cxnSp>
        <p:sp>
          <p:nvSpPr>
            <p:cNvPr id="16" name="Google Shape;1475;p43"/>
            <p:cNvSpPr/>
            <p:nvPr/>
          </p:nvSpPr>
          <p:spPr>
            <a:xfrm>
              <a:off x="3844209" y="2420900"/>
              <a:ext cx="1455600" cy="408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Design</a:t>
              </a:r>
              <a:endParaRPr dirty="0">
                <a:solidFill>
                  <a:srgbClr val="FFFFFF"/>
                </a:solidFill>
                <a:latin typeface="+mj-lt"/>
              </a:endParaRPr>
            </a:p>
          </p:txBody>
        </p:sp>
        <p:sp>
          <p:nvSpPr>
            <p:cNvPr id="17" name="Google Shape;1476;p43"/>
            <p:cNvSpPr txBox="1"/>
            <p:nvPr/>
          </p:nvSpPr>
          <p:spPr>
            <a:xfrm>
              <a:off x="384422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rPr>
                <a:t>Details the </a:t>
              </a:r>
            </a:p>
            <a:p>
              <a:pPr lvl="0" algn="ctr"/>
              <a:r>
                <a:rPr lang="en-US" sz="1200" dirty="0">
                  <a:latin typeface="+mn-lt"/>
                  <a:ea typeface="Roboto"/>
                  <a:cs typeface="Roboto"/>
                </a:rPr>
                <a:t>design </a:t>
              </a:r>
            </a:p>
            <a:p>
              <a:pPr lvl="0" algn="ctr"/>
              <a:r>
                <a:rPr lang="en-US" sz="1200" dirty="0">
                  <a:latin typeface="+mn-lt"/>
                  <a:ea typeface="Roboto"/>
                  <a:cs typeface="Roboto"/>
                </a:rPr>
                <a:t>process </a:t>
              </a:r>
              <a:endParaRPr sz="1200" dirty="0">
                <a:latin typeface="+mn-lt"/>
                <a:ea typeface="Roboto"/>
                <a:cs typeface="Roboto"/>
                <a:sym typeface="Roboto"/>
              </a:endParaRPr>
            </a:p>
          </p:txBody>
        </p:sp>
      </p:grpSp>
    </p:spTree>
    <p:extLst>
      <p:ext uri="{BB962C8B-B14F-4D97-AF65-F5344CB8AC3E}">
        <p14:creationId xmlns:p14="http://schemas.microsoft.com/office/powerpoint/2010/main" val="381830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4591" y="1276237"/>
            <a:ext cx="6114818" cy="2591025"/>
          </a:xfrm>
          <a:prstGeom prst="rect">
            <a:avLst/>
          </a:prstGeom>
        </p:spPr>
      </p:pic>
    </p:spTree>
    <p:extLst>
      <p:ext uri="{BB962C8B-B14F-4D97-AF65-F5344CB8AC3E}">
        <p14:creationId xmlns:p14="http://schemas.microsoft.com/office/powerpoint/2010/main" val="2162310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pSp>
        <p:nvGrpSpPr>
          <p:cNvPr id="300" name="Google Shape;300;p20"/>
          <p:cNvGrpSpPr/>
          <p:nvPr/>
        </p:nvGrpSpPr>
        <p:grpSpPr>
          <a:xfrm>
            <a:off x="-395765" y="1304713"/>
            <a:ext cx="5607153" cy="2701144"/>
            <a:chOff x="-395765" y="1304713"/>
            <a:chExt cx="5607153" cy="2701144"/>
          </a:xfrm>
        </p:grpSpPr>
        <p:sp>
          <p:nvSpPr>
            <p:cNvPr id="302" name="Google Shape;302;p20"/>
            <p:cNvSpPr/>
            <p:nvPr/>
          </p:nvSpPr>
          <p:spPr>
            <a:xfrm rot="16200000">
              <a:off x="2293323" y="208501"/>
              <a:ext cx="377401" cy="5458728"/>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txBox="1"/>
            <p:nvPr/>
          </p:nvSpPr>
          <p:spPr>
            <a:xfrm>
              <a:off x="132005" y="3272357"/>
              <a:ext cx="5061733" cy="733500"/>
            </a:xfrm>
            <a:prstGeom prst="rect">
              <a:avLst/>
            </a:prstGeom>
            <a:noFill/>
            <a:ln>
              <a:noFill/>
            </a:ln>
          </p:spPr>
          <p:txBody>
            <a:bodyPr spcFirstLastPara="1" wrap="square" lIns="91425" tIns="91425" rIns="91425" bIns="91425" anchor="ctr" anchorCtr="0">
              <a:noAutofit/>
            </a:bodyPr>
            <a:lstStyle/>
            <a:p>
              <a:pPr lvl="0"/>
              <a:r>
                <a:rPr lang="en-US" sz="1200" dirty="0">
                  <a:latin typeface="+mj-lt"/>
                  <a:ea typeface="Roboto"/>
                  <a:cs typeface="Roboto"/>
                  <a:sym typeface="Roboto"/>
                </a:rPr>
                <a:t>• Describe the hardware design and components used.</a:t>
              </a:r>
            </a:p>
            <a:p>
              <a:pPr lvl="0"/>
              <a:r>
                <a:rPr lang="en-US" sz="1200" dirty="0">
                  <a:latin typeface="+mj-lt"/>
                  <a:ea typeface="Roboto"/>
                  <a:cs typeface="Roboto"/>
                  <a:sym typeface="Roboto"/>
                </a:rPr>
                <a:t>• Explain the physical setup of the hardware.</a:t>
              </a:r>
            </a:p>
            <a:p>
              <a:pPr lvl="0"/>
              <a:r>
                <a:rPr lang="en-US" sz="1200" dirty="0">
                  <a:latin typeface="+mj-lt"/>
                  <a:ea typeface="Roboto"/>
                  <a:cs typeface="Roboto"/>
                  <a:sym typeface="Roboto"/>
                </a:rPr>
                <a:t>• Discuss any challenges faced during hardware implementation.</a:t>
              </a:r>
            </a:p>
            <a:p>
              <a:pPr lvl="0"/>
              <a:r>
                <a:rPr lang="en-US" sz="1200" dirty="0">
                  <a:latin typeface="+mj-lt"/>
                  <a:ea typeface="Roboto"/>
                  <a:cs typeface="Roboto"/>
                  <a:sym typeface="Roboto"/>
                </a:rPr>
                <a:t>• Include photographs, diagrams, or schematics of the hardware setup. </a:t>
              </a:r>
            </a:p>
          </p:txBody>
        </p:sp>
        <p:sp>
          <p:nvSpPr>
            <p:cNvPr id="304" name="Google Shape;304;p20"/>
            <p:cNvSpPr txBox="1"/>
            <p:nvPr/>
          </p:nvSpPr>
          <p:spPr>
            <a:xfrm>
              <a:off x="-395765" y="2749165"/>
              <a:ext cx="5271269" cy="377400"/>
            </a:xfrm>
            <a:prstGeom prst="rect">
              <a:avLst/>
            </a:prstGeom>
            <a:noFill/>
            <a:ln>
              <a:noFill/>
            </a:ln>
          </p:spPr>
          <p:txBody>
            <a:bodyPr spcFirstLastPara="1" wrap="square" lIns="91425" tIns="91425" rIns="91425" bIns="91425" anchor="ctr" anchorCtr="0">
              <a:noAutofit/>
            </a:bodyPr>
            <a:lstStyle/>
            <a:p>
              <a:pPr lvl="0" algn="ctr"/>
              <a:r>
                <a:rPr lang="en-US" sz="1700" dirty="0">
                  <a:solidFill>
                    <a:srgbClr val="FFFFFF"/>
                  </a:solidFill>
                  <a:latin typeface="Fira Sans Extra Condensed Medium"/>
                  <a:ea typeface="Fira Sans Extra Condensed Medium"/>
                  <a:cs typeface="Fira Sans Extra Condensed Medium"/>
                  <a:sym typeface="Fira Sans Extra Condensed Medium"/>
                </a:rPr>
                <a:t>	Hardware Design and Implementation</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05" name="Google Shape;305;p20"/>
            <p:cNvSpPr/>
            <p:nvPr/>
          </p:nvSpPr>
          <p:spPr>
            <a:xfrm>
              <a:off x="2986655"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3073304" y="1389298"/>
              <a:ext cx="802800" cy="80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20"/>
            <p:cNvCxnSpPr>
              <a:stCxn id="305" idx="4"/>
            </p:cNvCxnSpPr>
            <p:nvPr/>
          </p:nvCxnSpPr>
          <p:spPr>
            <a:xfrm>
              <a:off x="3466955" y="2265313"/>
              <a:ext cx="7749" cy="509543"/>
            </a:xfrm>
            <a:prstGeom prst="straightConnector1">
              <a:avLst/>
            </a:prstGeom>
            <a:noFill/>
            <a:ln w="9525" cap="flat" cmpd="sng">
              <a:solidFill>
                <a:srgbClr val="000000"/>
              </a:solidFill>
              <a:prstDash val="solid"/>
              <a:round/>
              <a:headEnd type="none" w="med" len="med"/>
              <a:tailEnd type="none" w="med" len="med"/>
            </a:ln>
          </p:spPr>
        </p:cxnSp>
      </p:grpSp>
      <p:grpSp>
        <p:nvGrpSpPr>
          <p:cNvPr id="323" name="Google Shape;323;p20"/>
          <p:cNvGrpSpPr/>
          <p:nvPr/>
        </p:nvGrpSpPr>
        <p:grpSpPr>
          <a:xfrm>
            <a:off x="5193738" y="1305616"/>
            <a:ext cx="4189747" cy="1820950"/>
            <a:chOff x="2641232" y="1304713"/>
            <a:chExt cx="4189747" cy="1820950"/>
          </a:xfrm>
        </p:grpSpPr>
        <p:sp>
          <p:nvSpPr>
            <p:cNvPr id="325" name="Google Shape;325;p20"/>
            <p:cNvSpPr/>
            <p:nvPr/>
          </p:nvSpPr>
          <p:spPr>
            <a:xfrm rot="16200000">
              <a:off x="4427663" y="961832"/>
              <a:ext cx="377400" cy="3950262"/>
            </a:xfrm>
            <a:prstGeom prst="round2Same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txBox="1"/>
            <p:nvPr/>
          </p:nvSpPr>
          <p:spPr>
            <a:xfrm>
              <a:off x="2803298" y="2748263"/>
              <a:ext cx="4027681" cy="377400"/>
            </a:xfrm>
            <a:prstGeom prst="rect">
              <a:avLst/>
            </a:prstGeom>
            <a:noFill/>
            <a:ln>
              <a:noFill/>
            </a:ln>
          </p:spPr>
          <p:txBody>
            <a:bodyPr spcFirstLastPara="1" wrap="square" lIns="91425" tIns="91425" rIns="91425" bIns="91425" anchor="ctr" anchorCtr="0">
              <a:noAutofit/>
            </a:bodyPr>
            <a:lstStyle/>
            <a:p>
              <a:pPr lvl="0" algn="ctr"/>
              <a:r>
                <a:rPr lang="en-US" sz="1700" dirty="0">
                  <a:solidFill>
                    <a:srgbClr val="FFFFFF"/>
                  </a:solidFill>
                  <a:latin typeface="Fira Sans Extra Condensed Medium"/>
                  <a:ea typeface="Fira Sans Extra Condensed Medium"/>
                  <a:cs typeface="Fira Sans Extra Condensed Medium"/>
                  <a:sym typeface="Fira Sans Extra Condensed Medium"/>
                </a:rPr>
                <a:t>Coding and Software Development</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8" name="Google Shape;328;p20"/>
            <p:cNvSpPr/>
            <p:nvPr/>
          </p:nvSpPr>
          <p:spPr>
            <a:xfrm>
              <a:off x="4360449" y="1304713"/>
              <a:ext cx="960600" cy="960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4439349" y="1383613"/>
              <a:ext cx="802800" cy="80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0"/>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Design Chapter</a:t>
            </a:r>
            <a:endParaRPr dirty="0">
              <a:latin typeface="+mj-lt"/>
            </a:endParaRPr>
          </a:p>
        </p:txBody>
      </p:sp>
      <p:grpSp>
        <p:nvGrpSpPr>
          <p:cNvPr id="347" name="Google Shape;347;p20"/>
          <p:cNvGrpSpPr/>
          <p:nvPr/>
        </p:nvGrpSpPr>
        <p:grpSpPr>
          <a:xfrm>
            <a:off x="1505048" y="1617475"/>
            <a:ext cx="341472" cy="335074"/>
            <a:chOff x="1329585" y="1989925"/>
            <a:chExt cx="341472" cy="335074"/>
          </a:xfrm>
        </p:grpSpPr>
        <p:sp>
          <p:nvSpPr>
            <p:cNvPr id="348" name="Google Shape;348;p20"/>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11;p29"/>
          <p:cNvGrpSpPr/>
          <p:nvPr/>
        </p:nvGrpSpPr>
        <p:grpSpPr>
          <a:xfrm>
            <a:off x="3173786" y="1481416"/>
            <a:ext cx="601836" cy="582148"/>
            <a:chOff x="2685825" y="840375"/>
            <a:chExt cx="481900" cy="481825"/>
          </a:xfrm>
        </p:grpSpPr>
        <p:sp>
          <p:nvSpPr>
            <p:cNvPr id="45" name="Google Shape;812;p2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813;p2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 name="Google Shape;144;p16"/>
          <p:cNvGrpSpPr/>
          <p:nvPr/>
        </p:nvGrpSpPr>
        <p:grpSpPr>
          <a:xfrm>
            <a:off x="7119779" y="1547284"/>
            <a:ext cx="546951" cy="505588"/>
            <a:chOff x="7384751" y="4147984"/>
            <a:chExt cx="380012" cy="351274"/>
          </a:xfrm>
        </p:grpSpPr>
        <p:sp>
          <p:nvSpPr>
            <p:cNvPr id="48" name="Google Shape;145;p16"/>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p16"/>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7;p16"/>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8;p16"/>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9;p16"/>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 name="Google Shape;307;p20"/>
          <p:cNvCxnSpPr/>
          <p:nvPr/>
        </p:nvCxnSpPr>
        <p:spPr>
          <a:xfrm>
            <a:off x="7391906" y="2239621"/>
            <a:ext cx="7749" cy="509543"/>
          </a:xfrm>
          <a:prstGeom prst="straightConnector1">
            <a:avLst/>
          </a:prstGeom>
          <a:noFill/>
          <a:ln w="9525" cap="flat" cmpd="sng">
            <a:solidFill>
              <a:srgbClr val="000000"/>
            </a:solidFill>
            <a:prstDash val="solid"/>
            <a:round/>
            <a:headEnd type="none" w="med" len="med"/>
            <a:tailEnd type="none" w="med" len="med"/>
          </a:ln>
        </p:spPr>
      </p:cxnSp>
      <p:sp>
        <p:nvSpPr>
          <p:cNvPr id="39" name="Google Shape;303;p20"/>
          <p:cNvSpPr txBox="1"/>
          <p:nvPr/>
        </p:nvSpPr>
        <p:spPr>
          <a:xfrm>
            <a:off x="5287752" y="3264031"/>
            <a:ext cx="5882598" cy="733500"/>
          </a:xfrm>
          <a:prstGeom prst="rect">
            <a:avLst/>
          </a:prstGeom>
          <a:noFill/>
          <a:ln>
            <a:noFill/>
          </a:ln>
        </p:spPr>
        <p:txBody>
          <a:bodyPr spcFirstLastPara="1" wrap="square" lIns="91425" tIns="91425" rIns="91425" bIns="91425" anchor="ctr" anchorCtr="0">
            <a:noAutofit/>
          </a:bodyPr>
          <a:lstStyle/>
          <a:p>
            <a:pPr lvl="0"/>
            <a:r>
              <a:rPr lang="en-US" sz="1200" dirty="0">
                <a:latin typeface="+mj-lt"/>
                <a:ea typeface="Roboto"/>
                <a:cs typeface="Roboto"/>
                <a:sym typeface="Roboto"/>
              </a:rPr>
              <a:t>• Describe the coding and software development.</a:t>
            </a:r>
          </a:p>
          <a:p>
            <a:pPr lvl="0"/>
            <a:r>
              <a:rPr lang="en-US" sz="1200" dirty="0">
                <a:latin typeface="+mj-lt"/>
                <a:ea typeface="Roboto"/>
                <a:cs typeface="Roboto"/>
                <a:sym typeface="Roboto"/>
              </a:rPr>
              <a:t>• Explain the programming languages and tools used.</a:t>
            </a:r>
          </a:p>
          <a:p>
            <a:pPr lvl="0"/>
            <a:r>
              <a:rPr lang="en-US" sz="1200" dirty="0">
                <a:latin typeface="+mj-lt"/>
                <a:ea typeface="Roboto"/>
                <a:cs typeface="Roboto"/>
                <a:sym typeface="Roboto"/>
              </a:rPr>
              <a:t>• Provide code flow charts or algorithms </a:t>
            </a:r>
          </a:p>
          <a:p>
            <a:pPr lvl="0"/>
            <a:r>
              <a:rPr lang="en-US" sz="1200" dirty="0">
                <a:latin typeface="+mj-lt"/>
                <a:ea typeface="Roboto"/>
                <a:cs typeface="Roboto"/>
                <a:sym typeface="Roboto"/>
              </a:rPr>
              <a:t>• Discuss the coding challenges and solutions.</a:t>
            </a:r>
          </a:p>
        </p:txBody>
      </p:sp>
    </p:spTree>
    <p:extLst>
      <p:ext uri="{BB962C8B-B14F-4D97-AF65-F5344CB8AC3E}">
        <p14:creationId xmlns:p14="http://schemas.microsoft.com/office/powerpoint/2010/main" val="26550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500" fill="hold"/>
                                        <p:tgtEl>
                                          <p:spTgt spid="300"/>
                                        </p:tgtEl>
                                        <p:attrNameLst>
                                          <p:attrName>ppt_x</p:attrName>
                                        </p:attrNameLst>
                                      </p:cBhvr>
                                      <p:tavLst>
                                        <p:tav tm="0">
                                          <p:val>
                                            <p:strVal val="#ppt_x"/>
                                          </p:val>
                                        </p:tav>
                                        <p:tav tm="100000">
                                          <p:val>
                                            <p:strVal val="#ppt_x"/>
                                          </p:val>
                                        </p:tav>
                                      </p:tavLst>
                                    </p:anim>
                                    <p:anim calcmode="lin" valueType="num">
                                      <p:cBhvr additive="base">
                                        <p:cTn id="8" dur="500" fill="hold"/>
                                        <p:tgtEl>
                                          <p:spTgt spid="3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3"/>
                                        </p:tgtEl>
                                        <p:attrNameLst>
                                          <p:attrName>style.visibility</p:attrName>
                                        </p:attrNameLst>
                                      </p:cBhvr>
                                      <p:to>
                                        <p:strVal val="visible"/>
                                      </p:to>
                                    </p:set>
                                    <p:anim calcmode="lin" valueType="num">
                                      <p:cBhvr additive="base">
                                        <p:cTn id="13" dur="500" fill="hold"/>
                                        <p:tgtEl>
                                          <p:spTgt spid="323"/>
                                        </p:tgtEl>
                                        <p:attrNameLst>
                                          <p:attrName>ppt_x</p:attrName>
                                        </p:attrNameLst>
                                      </p:cBhvr>
                                      <p:tavLst>
                                        <p:tav tm="0">
                                          <p:val>
                                            <p:strVal val="0-#ppt_w/2"/>
                                          </p:val>
                                        </p:tav>
                                        <p:tav tm="100000">
                                          <p:val>
                                            <p:strVal val="#ppt_x"/>
                                          </p:val>
                                        </p:tav>
                                      </p:tavLst>
                                    </p:anim>
                                    <p:anim calcmode="lin" valueType="num">
                                      <p:cBhvr additive="base">
                                        <p:cTn id="14" dur="500" fill="hold"/>
                                        <p:tgtEl>
                                          <p:spTgt spid="323"/>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3"/>
          <p:cNvSpPr/>
          <p:nvPr/>
        </p:nvSpPr>
        <p:spPr>
          <a:xfrm>
            <a:off x="1583157" y="23676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Provides an overview of the project's scope and objectives</a:t>
              </a:r>
              <a:endParaRPr sz="1200" dirty="0">
                <a:latin typeface="+mj-lt"/>
                <a:ea typeface="Roboto"/>
                <a:cs typeface="Roboto"/>
                <a:sym typeface="Roboto"/>
              </a:endParaRPr>
            </a:p>
          </p:txBody>
        </p:sp>
      </p:grpSp>
      <p:sp>
        <p:nvSpPr>
          <p:cNvPr id="8" name="Google Shape;1461;p43"/>
          <p:cNvSpPr/>
          <p:nvPr/>
        </p:nvSpPr>
        <p:spPr>
          <a:xfrm>
            <a:off x="3150127" y="20054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69;p43"/>
          <p:cNvGrpSpPr/>
          <p:nvPr/>
        </p:nvGrpSpPr>
        <p:grpSpPr>
          <a:xfrm>
            <a:off x="2277238" y="2783100"/>
            <a:ext cx="1837562" cy="1682325"/>
            <a:chOff x="2277238" y="2783100"/>
            <a:chExt cx="1837562" cy="1682325"/>
          </a:xfrm>
        </p:grpSpPr>
        <p:cxnSp>
          <p:nvCxnSpPr>
            <p:cNvPr id="10" name="Google Shape;1470;p43"/>
            <p:cNvCxnSpPr/>
            <p:nvPr/>
          </p:nvCxnSpPr>
          <p:spPr>
            <a:xfrm>
              <a:off x="3005038" y="3115200"/>
              <a:ext cx="0" cy="641700"/>
            </a:xfrm>
            <a:prstGeom prst="straightConnector1">
              <a:avLst/>
            </a:prstGeom>
            <a:noFill/>
            <a:ln w="9525" cap="flat" cmpd="sng">
              <a:solidFill>
                <a:schemeClr val="accent2"/>
              </a:solidFill>
              <a:prstDash val="solid"/>
              <a:round/>
              <a:headEnd type="none" w="med" len="med"/>
              <a:tailEnd type="none" w="med" len="med"/>
            </a:ln>
          </p:spPr>
        </p:cxnSp>
        <p:sp>
          <p:nvSpPr>
            <p:cNvPr id="11" name="Google Shape;1471;p43"/>
            <p:cNvSpPr/>
            <p:nvPr/>
          </p:nvSpPr>
          <p:spPr>
            <a:xfrm>
              <a:off x="2277238" y="2783100"/>
              <a:ext cx="1455600" cy="408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latin typeface="+mj-lt"/>
                  <a:ea typeface="Fira Sans Extra Condensed Medium"/>
                  <a:cs typeface="Fira Sans Extra Condensed Medium"/>
                  <a:sym typeface="Fira Sans Extra Condensed Medium"/>
                </a:rPr>
                <a:t>Literature Review</a:t>
              </a:r>
              <a:endParaRPr sz="1100" dirty="0">
                <a:solidFill>
                  <a:srgbClr val="FFFFFF"/>
                </a:solidFill>
                <a:latin typeface="+mj-lt"/>
              </a:endParaRPr>
            </a:p>
          </p:txBody>
        </p:sp>
        <p:sp>
          <p:nvSpPr>
            <p:cNvPr id="12" name="Google Shape;1472;p43"/>
            <p:cNvSpPr txBox="1"/>
            <p:nvPr/>
          </p:nvSpPr>
          <p:spPr>
            <a:xfrm>
              <a:off x="2277246" y="3833325"/>
              <a:ext cx="1837554"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sym typeface="Roboto"/>
                </a:rPr>
                <a:t>Discusses relevant theories, methodologies, and previous projects in the same domain</a:t>
              </a:r>
              <a:endParaRPr sz="1200" dirty="0">
                <a:latin typeface="+mn-lt"/>
                <a:ea typeface="Roboto"/>
                <a:cs typeface="Roboto"/>
                <a:sym typeface="Roboto"/>
              </a:endParaRPr>
            </a:p>
          </p:txBody>
        </p:sp>
      </p:grpSp>
      <p:sp>
        <p:nvSpPr>
          <p:cNvPr id="13" name="Google Shape;1462;p43"/>
          <p:cNvSpPr/>
          <p:nvPr/>
        </p:nvSpPr>
        <p:spPr>
          <a:xfrm>
            <a:off x="4717106" y="16432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73;p43"/>
          <p:cNvGrpSpPr/>
          <p:nvPr/>
        </p:nvGrpSpPr>
        <p:grpSpPr>
          <a:xfrm>
            <a:off x="3844209" y="2420900"/>
            <a:ext cx="1455616" cy="2044525"/>
            <a:chOff x="3844209" y="2420900"/>
            <a:chExt cx="1455616" cy="2044525"/>
          </a:xfrm>
        </p:grpSpPr>
        <p:cxnSp>
          <p:nvCxnSpPr>
            <p:cNvPr id="15" name="Google Shape;1474;p43"/>
            <p:cNvCxnSpPr/>
            <p:nvPr/>
          </p:nvCxnSpPr>
          <p:spPr>
            <a:xfrm>
              <a:off x="4572009" y="2753000"/>
              <a:ext cx="0" cy="1003800"/>
            </a:xfrm>
            <a:prstGeom prst="straightConnector1">
              <a:avLst/>
            </a:prstGeom>
            <a:noFill/>
            <a:ln w="9525" cap="flat" cmpd="sng">
              <a:solidFill>
                <a:schemeClr val="accent3"/>
              </a:solidFill>
              <a:prstDash val="solid"/>
              <a:round/>
              <a:headEnd type="none" w="med" len="med"/>
              <a:tailEnd type="none" w="med" len="med"/>
            </a:ln>
          </p:spPr>
        </p:cxnSp>
        <p:sp>
          <p:nvSpPr>
            <p:cNvPr id="16" name="Google Shape;1475;p43"/>
            <p:cNvSpPr/>
            <p:nvPr/>
          </p:nvSpPr>
          <p:spPr>
            <a:xfrm>
              <a:off x="3844209" y="2420900"/>
              <a:ext cx="1455600" cy="408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Design</a:t>
              </a:r>
              <a:endParaRPr dirty="0">
                <a:solidFill>
                  <a:srgbClr val="FFFFFF"/>
                </a:solidFill>
                <a:latin typeface="+mj-lt"/>
              </a:endParaRPr>
            </a:p>
          </p:txBody>
        </p:sp>
        <p:sp>
          <p:nvSpPr>
            <p:cNvPr id="17" name="Google Shape;1476;p43"/>
            <p:cNvSpPr txBox="1"/>
            <p:nvPr/>
          </p:nvSpPr>
          <p:spPr>
            <a:xfrm>
              <a:off x="384422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rPr>
                <a:t>Details the </a:t>
              </a:r>
            </a:p>
            <a:p>
              <a:pPr lvl="0" algn="ctr"/>
              <a:r>
                <a:rPr lang="en-US" sz="1200" dirty="0">
                  <a:latin typeface="+mn-lt"/>
                  <a:ea typeface="Roboto"/>
                  <a:cs typeface="Roboto"/>
                </a:rPr>
                <a:t>design </a:t>
              </a:r>
            </a:p>
            <a:p>
              <a:pPr lvl="0" algn="ctr"/>
              <a:r>
                <a:rPr lang="en-US" sz="1200" dirty="0">
                  <a:latin typeface="+mn-lt"/>
                  <a:ea typeface="Roboto"/>
                  <a:cs typeface="Roboto"/>
                </a:rPr>
                <a:t>Process </a:t>
              </a:r>
              <a:endParaRPr sz="1200" dirty="0">
                <a:latin typeface="+mn-lt"/>
                <a:ea typeface="Roboto"/>
                <a:cs typeface="Roboto"/>
                <a:sym typeface="Roboto"/>
              </a:endParaRPr>
            </a:p>
          </p:txBody>
        </p:sp>
      </p:grpSp>
      <p:grpSp>
        <p:nvGrpSpPr>
          <p:cNvPr id="18" name="Google Shape;1484;p43"/>
          <p:cNvGrpSpPr/>
          <p:nvPr/>
        </p:nvGrpSpPr>
        <p:grpSpPr>
          <a:xfrm>
            <a:off x="5411188" y="2058700"/>
            <a:ext cx="1455624" cy="2230271"/>
            <a:chOff x="5411188" y="2058700"/>
            <a:chExt cx="1455624" cy="2406725"/>
          </a:xfrm>
        </p:grpSpPr>
        <p:cxnSp>
          <p:nvCxnSpPr>
            <p:cNvPr id="19" name="Google Shape;1485;p43"/>
            <p:cNvCxnSpPr/>
            <p:nvPr/>
          </p:nvCxnSpPr>
          <p:spPr>
            <a:xfrm>
              <a:off x="6139012" y="2390800"/>
              <a:ext cx="0" cy="988228"/>
            </a:xfrm>
            <a:prstGeom prst="straightConnector1">
              <a:avLst/>
            </a:prstGeom>
            <a:noFill/>
            <a:ln w="9525" cap="flat" cmpd="sng">
              <a:solidFill>
                <a:schemeClr val="accent4"/>
              </a:solidFill>
              <a:prstDash val="solid"/>
              <a:round/>
              <a:headEnd type="none" w="med" len="med"/>
              <a:tailEnd type="none" w="med" len="med"/>
            </a:ln>
          </p:spPr>
        </p:cxnSp>
        <p:sp>
          <p:nvSpPr>
            <p:cNvPr id="20" name="Google Shape;1486;p43"/>
            <p:cNvSpPr/>
            <p:nvPr/>
          </p:nvSpPr>
          <p:spPr>
            <a:xfrm>
              <a:off x="5411212" y="2058700"/>
              <a:ext cx="1455600" cy="408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Results</a:t>
              </a:r>
              <a:endParaRPr dirty="0">
                <a:solidFill>
                  <a:srgbClr val="FFFFFF"/>
                </a:solidFill>
                <a:latin typeface="+mj-lt"/>
              </a:endParaRPr>
            </a:p>
          </p:txBody>
        </p:sp>
        <p:sp>
          <p:nvSpPr>
            <p:cNvPr id="21" name="Google Shape;1487;p43"/>
            <p:cNvSpPr txBox="1"/>
            <p:nvPr/>
          </p:nvSpPr>
          <p:spPr>
            <a:xfrm>
              <a:off x="5411188"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Includes data collected during testing and experimentation, as well as any simulations or prototypes developed </a:t>
              </a:r>
              <a:endParaRPr sz="1200" dirty="0">
                <a:latin typeface="+mj-lt"/>
                <a:ea typeface="Roboto"/>
                <a:cs typeface="Roboto"/>
                <a:sym typeface="Roboto"/>
              </a:endParaRPr>
            </a:p>
          </p:txBody>
        </p:sp>
      </p:grpSp>
    </p:spTree>
    <p:extLst>
      <p:ext uri="{BB962C8B-B14F-4D97-AF65-F5344CB8AC3E}">
        <p14:creationId xmlns:p14="http://schemas.microsoft.com/office/powerpoint/2010/main" val="414859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181" y="2695709"/>
            <a:ext cx="7723500" cy="481200"/>
          </a:xfrm>
        </p:spPr>
        <p:txBody>
          <a:bodyPr/>
          <a:lstStyle/>
          <a:p>
            <a:pPr algn="l"/>
            <a:br>
              <a:rPr lang="en-US" sz="1200" dirty="0">
                <a:latin typeface="+mj-lt"/>
              </a:rPr>
            </a:br>
            <a:br>
              <a:rPr lang="en-US" sz="1200" dirty="0">
                <a:latin typeface="+mj-lt"/>
              </a:rPr>
            </a:br>
            <a:br>
              <a:rPr lang="en-US" sz="1200" dirty="0">
                <a:latin typeface="+mj-lt"/>
              </a:rPr>
            </a:br>
            <a:br>
              <a:rPr lang="en-US" sz="1200" dirty="0">
                <a:latin typeface="+mj-lt"/>
              </a:rPr>
            </a:br>
            <a:r>
              <a:rPr lang="en-US" sz="1200" u="sng" dirty="0">
                <a:latin typeface="+mj-lt"/>
              </a:rPr>
              <a:t>Experiment/Simulation Results Discussion:</a:t>
            </a:r>
            <a:br>
              <a:rPr lang="en-US" sz="1200" u="sng" dirty="0">
                <a:latin typeface="+mj-lt"/>
              </a:rPr>
            </a:br>
            <a:br>
              <a:rPr lang="en-US" sz="1200" dirty="0">
                <a:latin typeface="+mj-lt"/>
              </a:rPr>
            </a:br>
            <a:br>
              <a:rPr lang="en-US" sz="1200" dirty="0">
                <a:latin typeface="+mj-lt"/>
              </a:rPr>
            </a:br>
            <a:r>
              <a:rPr lang="en-US" sz="1200" u="sng" dirty="0">
                <a:latin typeface="+mj-lt"/>
              </a:rPr>
              <a:t>Prototype Setup</a:t>
            </a:r>
            <a:br>
              <a:rPr lang="en-US" sz="1200" u="sng" dirty="0">
                <a:latin typeface="+mj-lt"/>
              </a:rPr>
            </a:br>
            <a:r>
              <a:rPr lang="en-US" sz="1200" dirty="0">
                <a:latin typeface="+mj-lt"/>
              </a:rPr>
              <a:t>Hardware</a:t>
            </a:r>
            <a:br>
              <a:rPr lang="en-US" sz="1200" dirty="0">
                <a:latin typeface="+mj-lt"/>
              </a:rPr>
            </a:br>
            <a:r>
              <a:rPr lang="en-US" sz="1200" dirty="0">
                <a:latin typeface="+mj-lt"/>
              </a:rPr>
              <a:t>Software</a:t>
            </a:r>
            <a:br>
              <a:rPr lang="en-US" sz="1200" dirty="0">
                <a:latin typeface="+mj-lt"/>
              </a:rPr>
            </a:br>
            <a:r>
              <a:rPr lang="en-US" sz="1200" dirty="0">
                <a:latin typeface="+mj-lt"/>
              </a:rPr>
              <a:t> </a:t>
            </a:r>
            <a:br>
              <a:rPr lang="en-US" sz="1200" dirty="0">
                <a:latin typeface="+mj-lt"/>
              </a:rPr>
            </a:br>
            <a:r>
              <a:rPr lang="en-US" sz="1200" u="sng" dirty="0">
                <a:latin typeface="+mj-lt"/>
              </a:rPr>
              <a:t>Validation of requirements </a:t>
            </a:r>
            <a:br>
              <a:rPr lang="en-US" sz="1200" u="sng" dirty="0">
                <a:latin typeface="+mj-lt"/>
              </a:rPr>
            </a:br>
            <a:r>
              <a:rPr lang="en-US" sz="1200" dirty="0">
                <a:latin typeface="+mj-lt"/>
              </a:rPr>
              <a:t>Discuss and analyze whether the requirements are met </a:t>
            </a:r>
            <a:br>
              <a:rPr lang="en-US" sz="1200" dirty="0">
                <a:latin typeface="+mj-lt"/>
              </a:rPr>
            </a:br>
            <a:endParaRPr lang="en-US" sz="1200" dirty="0">
              <a:latin typeface="+mj-lt"/>
            </a:endParaRPr>
          </a:p>
        </p:txBody>
      </p:sp>
      <p:sp>
        <p:nvSpPr>
          <p:cNvPr id="4" name="Rectangle 3"/>
          <p:cNvSpPr/>
          <p:nvPr/>
        </p:nvSpPr>
        <p:spPr>
          <a:xfrm>
            <a:off x="927005" y="470332"/>
            <a:ext cx="4572000" cy="461665"/>
          </a:xfrm>
          <a:prstGeom prst="rect">
            <a:avLst/>
          </a:prstGeom>
        </p:spPr>
        <p:txBody>
          <a:bodyPr>
            <a:spAutoFit/>
          </a:bodyPr>
          <a:lstStyle/>
          <a:p>
            <a:r>
              <a:rPr lang="en-US" sz="2400" dirty="0">
                <a:latin typeface="+mn-lt"/>
                <a:ea typeface="Adobe Fan Heiti Std B" panose="020B0700000000000000" pitchFamily="34" charset="-128"/>
              </a:rPr>
              <a:t>Results</a:t>
            </a:r>
            <a:endParaRPr lang="en-US" sz="2400" dirty="0">
              <a:latin typeface="+mn-lt"/>
            </a:endParaRPr>
          </a:p>
        </p:txBody>
      </p:sp>
      <p:sp>
        <p:nvSpPr>
          <p:cNvPr id="5" name="Rectangle 4"/>
          <p:cNvSpPr/>
          <p:nvPr/>
        </p:nvSpPr>
        <p:spPr>
          <a:xfrm>
            <a:off x="927005" y="984548"/>
            <a:ext cx="7839855" cy="523220"/>
          </a:xfrm>
          <a:prstGeom prst="rect">
            <a:avLst/>
          </a:prstGeom>
        </p:spPr>
        <p:txBody>
          <a:bodyPr wrap="square">
            <a:spAutoFit/>
          </a:bodyPr>
          <a:lstStyle/>
          <a:p>
            <a:r>
              <a:rPr lang="en-US" dirty="0"/>
              <a:t>• Present the results of testing and validation procedures for both the </a:t>
            </a:r>
            <a:r>
              <a:rPr lang="en-US" b="1" dirty="0"/>
              <a:t>simulation and hardware</a:t>
            </a:r>
            <a:r>
              <a:rPr lang="en-US" dirty="0"/>
              <a:t>.</a:t>
            </a:r>
            <a:br>
              <a:rPr lang="en-US" dirty="0"/>
            </a:br>
            <a:endParaRPr lang="en-US" b="1" dirty="0"/>
          </a:p>
        </p:txBody>
      </p:sp>
      <p:sp>
        <p:nvSpPr>
          <p:cNvPr id="3" name="Rectangle 2"/>
          <p:cNvSpPr/>
          <p:nvPr/>
        </p:nvSpPr>
        <p:spPr>
          <a:xfrm>
            <a:off x="927005" y="1246158"/>
            <a:ext cx="8093624" cy="523220"/>
          </a:xfrm>
          <a:prstGeom prst="rect">
            <a:avLst/>
          </a:prstGeom>
        </p:spPr>
        <p:txBody>
          <a:bodyPr wrap="square">
            <a:spAutoFit/>
          </a:bodyPr>
          <a:lstStyle/>
          <a:p>
            <a:r>
              <a:rPr lang="en-US" dirty="0"/>
              <a:t>• </a:t>
            </a:r>
            <a:r>
              <a:rPr lang="en-US" b="1" dirty="0"/>
              <a:t>Include data, graphs, and tables </a:t>
            </a:r>
            <a:r>
              <a:rPr lang="en-US" dirty="0"/>
              <a:t>to support your findings.</a:t>
            </a:r>
            <a:br>
              <a:rPr lang="en-US" dirty="0"/>
            </a:br>
            <a:endParaRPr lang="en-US" b="1" dirty="0"/>
          </a:p>
        </p:txBody>
      </p:sp>
      <p:sp>
        <p:nvSpPr>
          <p:cNvPr id="6" name="Rectangle 5"/>
          <p:cNvSpPr/>
          <p:nvPr/>
        </p:nvSpPr>
        <p:spPr>
          <a:xfrm>
            <a:off x="927004" y="1507768"/>
            <a:ext cx="7839855" cy="523220"/>
          </a:xfrm>
          <a:prstGeom prst="rect">
            <a:avLst/>
          </a:prstGeom>
        </p:spPr>
        <p:txBody>
          <a:bodyPr wrap="square">
            <a:spAutoFit/>
          </a:bodyPr>
          <a:lstStyle/>
          <a:p>
            <a:r>
              <a:rPr lang="en-US" dirty="0"/>
              <a:t>• Discuss the performance and functionality of the integrated system.</a:t>
            </a:r>
            <a:br>
              <a:rPr lang="en-US" dirty="0"/>
            </a:br>
            <a:endParaRPr lang="en-US" b="1" dirty="0"/>
          </a:p>
        </p:txBody>
      </p:sp>
      <p:sp>
        <p:nvSpPr>
          <p:cNvPr id="7" name="Rectangle 6"/>
          <p:cNvSpPr/>
          <p:nvPr/>
        </p:nvSpPr>
        <p:spPr>
          <a:xfrm>
            <a:off x="927005" y="1722311"/>
            <a:ext cx="7984766" cy="307777"/>
          </a:xfrm>
          <a:prstGeom prst="rect">
            <a:avLst/>
          </a:prstGeom>
        </p:spPr>
        <p:txBody>
          <a:bodyPr wrap="square">
            <a:spAutoFit/>
          </a:bodyPr>
          <a:lstStyle/>
          <a:p>
            <a:r>
              <a:rPr lang="en-US" dirty="0"/>
              <a:t>• Use a table to </a:t>
            </a:r>
            <a:r>
              <a:rPr lang="en-US" b="1" dirty="0"/>
              <a:t>summarize that requirements were met.</a:t>
            </a:r>
          </a:p>
        </p:txBody>
      </p:sp>
    </p:spTree>
    <p:extLst>
      <p:ext uri="{BB962C8B-B14F-4D97-AF65-F5344CB8AC3E}">
        <p14:creationId xmlns:p14="http://schemas.microsoft.com/office/powerpoint/2010/main" val="345290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3"/>
          <p:cNvSpPr/>
          <p:nvPr/>
        </p:nvSpPr>
        <p:spPr>
          <a:xfrm>
            <a:off x="1583157" y="23676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Main Chapters</a:t>
            </a:r>
            <a:endParaRPr dirty="0">
              <a:latin typeface="+mj-lt"/>
            </a:endParaRPr>
          </a:p>
        </p:txBody>
      </p:sp>
      <p:grpSp>
        <p:nvGrpSpPr>
          <p:cNvPr id="1465" name="Google Shape;1465;p43"/>
          <p:cNvGrpSpPr/>
          <p:nvPr/>
        </p:nvGrpSpPr>
        <p:grpSpPr>
          <a:xfrm>
            <a:off x="710275" y="3145300"/>
            <a:ext cx="1455600" cy="1320125"/>
            <a:chOff x="710275" y="3145300"/>
            <a:chExt cx="1455600" cy="1320125"/>
          </a:xfrm>
        </p:grpSpPr>
        <p:cxnSp>
          <p:nvCxnSpPr>
            <p:cNvPr id="1466" name="Google Shape;1466;p43"/>
            <p:cNvCxnSpPr/>
            <p:nvPr/>
          </p:nvCxnSpPr>
          <p:spPr>
            <a:xfrm>
              <a:off x="1438075" y="3477400"/>
              <a:ext cx="0" cy="279600"/>
            </a:xfrm>
            <a:prstGeom prst="straightConnector1">
              <a:avLst/>
            </a:prstGeom>
            <a:noFill/>
            <a:ln w="9525" cap="flat" cmpd="sng">
              <a:solidFill>
                <a:schemeClr val="accent1"/>
              </a:solidFill>
              <a:prstDash val="solid"/>
              <a:round/>
              <a:headEnd type="none" w="med" len="med"/>
              <a:tailEnd type="none" w="med" len="med"/>
            </a:ln>
          </p:spPr>
        </p:cxnSp>
        <p:sp>
          <p:nvSpPr>
            <p:cNvPr id="1467" name="Google Shape;1467;p43"/>
            <p:cNvSpPr/>
            <p:nvPr/>
          </p:nvSpPr>
          <p:spPr>
            <a:xfrm>
              <a:off x="710275" y="3145300"/>
              <a:ext cx="1455600" cy="408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sym typeface="Fira Sans Extra Condensed Medium"/>
                </a:rPr>
                <a:t>Introduction</a:t>
              </a:r>
              <a:endParaRPr dirty="0">
                <a:solidFill>
                  <a:srgbClr val="FFFFFF"/>
                </a:solidFill>
                <a:latin typeface="+mj-lt"/>
              </a:endParaRPr>
            </a:p>
          </p:txBody>
        </p:sp>
        <p:sp>
          <p:nvSpPr>
            <p:cNvPr id="1468" name="Google Shape;1468;p43"/>
            <p:cNvSpPr txBox="1"/>
            <p:nvPr/>
          </p:nvSpPr>
          <p:spPr>
            <a:xfrm>
              <a:off x="71027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Provides an overview of the project's scope and objectives</a:t>
              </a:r>
              <a:endParaRPr sz="1200" dirty="0">
                <a:latin typeface="+mj-lt"/>
                <a:ea typeface="Roboto"/>
                <a:cs typeface="Roboto"/>
                <a:sym typeface="Roboto"/>
              </a:endParaRPr>
            </a:p>
          </p:txBody>
        </p:sp>
      </p:grpSp>
      <p:sp>
        <p:nvSpPr>
          <p:cNvPr id="8" name="Google Shape;1461;p43"/>
          <p:cNvSpPr/>
          <p:nvPr/>
        </p:nvSpPr>
        <p:spPr>
          <a:xfrm>
            <a:off x="3150127" y="20054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69;p43"/>
          <p:cNvGrpSpPr/>
          <p:nvPr/>
        </p:nvGrpSpPr>
        <p:grpSpPr>
          <a:xfrm>
            <a:off x="2277238" y="2783100"/>
            <a:ext cx="1837562" cy="1682325"/>
            <a:chOff x="2277238" y="2783100"/>
            <a:chExt cx="1837562" cy="1682325"/>
          </a:xfrm>
        </p:grpSpPr>
        <p:cxnSp>
          <p:nvCxnSpPr>
            <p:cNvPr id="10" name="Google Shape;1470;p43"/>
            <p:cNvCxnSpPr/>
            <p:nvPr/>
          </p:nvCxnSpPr>
          <p:spPr>
            <a:xfrm>
              <a:off x="3005038" y="3115200"/>
              <a:ext cx="0" cy="641700"/>
            </a:xfrm>
            <a:prstGeom prst="straightConnector1">
              <a:avLst/>
            </a:prstGeom>
            <a:noFill/>
            <a:ln w="9525" cap="flat" cmpd="sng">
              <a:solidFill>
                <a:schemeClr val="accent2"/>
              </a:solidFill>
              <a:prstDash val="solid"/>
              <a:round/>
              <a:headEnd type="none" w="med" len="med"/>
              <a:tailEnd type="none" w="med" len="med"/>
            </a:ln>
          </p:spPr>
        </p:cxnSp>
        <p:sp>
          <p:nvSpPr>
            <p:cNvPr id="11" name="Google Shape;1471;p43"/>
            <p:cNvSpPr/>
            <p:nvPr/>
          </p:nvSpPr>
          <p:spPr>
            <a:xfrm>
              <a:off x="2277238" y="2783100"/>
              <a:ext cx="1455600" cy="408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latin typeface="+mj-lt"/>
                  <a:ea typeface="Fira Sans Extra Condensed Medium"/>
                  <a:cs typeface="Fira Sans Extra Condensed Medium"/>
                  <a:sym typeface="Fira Sans Extra Condensed Medium"/>
                </a:rPr>
                <a:t>Literature Review</a:t>
              </a:r>
              <a:endParaRPr sz="1100" dirty="0">
                <a:solidFill>
                  <a:srgbClr val="FFFFFF"/>
                </a:solidFill>
                <a:latin typeface="+mj-lt"/>
              </a:endParaRPr>
            </a:p>
          </p:txBody>
        </p:sp>
        <p:sp>
          <p:nvSpPr>
            <p:cNvPr id="12" name="Google Shape;1472;p43"/>
            <p:cNvSpPr txBox="1"/>
            <p:nvPr/>
          </p:nvSpPr>
          <p:spPr>
            <a:xfrm>
              <a:off x="2277246" y="3833325"/>
              <a:ext cx="1837554"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sym typeface="Roboto"/>
                </a:rPr>
                <a:t>Discusses relevant theories, methodologies, and previous projects in the same domain</a:t>
              </a:r>
              <a:endParaRPr sz="1200" dirty="0">
                <a:latin typeface="+mn-lt"/>
                <a:ea typeface="Roboto"/>
                <a:cs typeface="Roboto"/>
                <a:sym typeface="Roboto"/>
              </a:endParaRPr>
            </a:p>
          </p:txBody>
        </p:sp>
      </p:grpSp>
      <p:sp>
        <p:nvSpPr>
          <p:cNvPr id="13" name="Google Shape;1462;p43"/>
          <p:cNvSpPr/>
          <p:nvPr/>
        </p:nvSpPr>
        <p:spPr>
          <a:xfrm>
            <a:off x="4717106" y="16432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73;p43"/>
          <p:cNvGrpSpPr/>
          <p:nvPr/>
        </p:nvGrpSpPr>
        <p:grpSpPr>
          <a:xfrm>
            <a:off x="3844209" y="2420900"/>
            <a:ext cx="1455616" cy="2044525"/>
            <a:chOff x="3844209" y="2420900"/>
            <a:chExt cx="1455616" cy="2044525"/>
          </a:xfrm>
        </p:grpSpPr>
        <p:cxnSp>
          <p:nvCxnSpPr>
            <p:cNvPr id="15" name="Google Shape;1474;p43"/>
            <p:cNvCxnSpPr/>
            <p:nvPr/>
          </p:nvCxnSpPr>
          <p:spPr>
            <a:xfrm>
              <a:off x="4572009" y="2753000"/>
              <a:ext cx="0" cy="1003800"/>
            </a:xfrm>
            <a:prstGeom prst="straightConnector1">
              <a:avLst/>
            </a:prstGeom>
            <a:noFill/>
            <a:ln w="9525" cap="flat" cmpd="sng">
              <a:solidFill>
                <a:schemeClr val="accent3"/>
              </a:solidFill>
              <a:prstDash val="solid"/>
              <a:round/>
              <a:headEnd type="none" w="med" len="med"/>
              <a:tailEnd type="none" w="med" len="med"/>
            </a:ln>
          </p:spPr>
        </p:cxnSp>
        <p:sp>
          <p:nvSpPr>
            <p:cNvPr id="16" name="Google Shape;1475;p43"/>
            <p:cNvSpPr/>
            <p:nvPr/>
          </p:nvSpPr>
          <p:spPr>
            <a:xfrm>
              <a:off x="3844209" y="2420900"/>
              <a:ext cx="1455600" cy="408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Design</a:t>
              </a:r>
              <a:endParaRPr dirty="0">
                <a:solidFill>
                  <a:srgbClr val="FFFFFF"/>
                </a:solidFill>
                <a:latin typeface="+mj-lt"/>
              </a:endParaRPr>
            </a:p>
          </p:txBody>
        </p:sp>
        <p:sp>
          <p:nvSpPr>
            <p:cNvPr id="17" name="Google Shape;1476;p43"/>
            <p:cNvSpPr txBox="1"/>
            <p:nvPr/>
          </p:nvSpPr>
          <p:spPr>
            <a:xfrm>
              <a:off x="3844225" y="3833325"/>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mn-lt"/>
                  <a:ea typeface="Roboto"/>
                  <a:cs typeface="Roboto"/>
                </a:rPr>
                <a:t>Details the </a:t>
              </a:r>
            </a:p>
            <a:p>
              <a:pPr lvl="0" algn="ctr"/>
              <a:r>
                <a:rPr lang="en-US" sz="1200" dirty="0">
                  <a:latin typeface="+mn-lt"/>
                  <a:ea typeface="Roboto"/>
                  <a:cs typeface="Roboto"/>
                </a:rPr>
                <a:t>design </a:t>
              </a:r>
            </a:p>
            <a:p>
              <a:pPr lvl="0" algn="ctr"/>
              <a:r>
                <a:rPr lang="en-US" sz="1200" dirty="0">
                  <a:latin typeface="+mn-lt"/>
                  <a:ea typeface="Roboto"/>
                  <a:cs typeface="Roboto"/>
                </a:rPr>
                <a:t>Process </a:t>
              </a:r>
              <a:endParaRPr sz="1200" dirty="0">
                <a:latin typeface="+mn-lt"/>
                <a:ea typeface="Roboto"/>
                <a:cs typeface="Roboto"/>
                <a:sym typeface="Roboto"/>
              </a:endParaRPr>
            </a:p>
          </p:txBody>
        </p:sp>
      </p:grpSp>
      <p:grpSp>
        <p:nvGrpSpPr>
          <p:cNvPr id="18" name="Google Shape;1484;p43"/>
          <p:cNvGrpSpPr/>
          <p:nvPr/>
        </p:nvGrpSpPr>
        <p:grpSpPr>
          <a:xfrm>
            <a:off x="5411200" y="2058700"/>
            <a:ext cx="1455612" cy="2285547"/>
            <a:chOff x="5411200" y="2058700"/>
            <a:chExt cx="1455612" cy="2285547"/>
          </a:xfrm>
        </p:grpSpPr>
        <p:cxnSp>
          <p:nvCxnSpPr>
            <p:cNvPr id="19" name="Google Shape;1485;p43"/>
            <p:cNvCxnSpPr/>
            <p:nvPr/>
          </p:nvCxnSpPr>
          <p:spPr>
            <a:xfrm>
              <a:off x="6139012" y="2390800"/>
              <a:ext cx="6955" cy="1086600"/>
            </a:xfrm>
            <a:prstGeom prst="straightConnector1">
              <a:avLst/>
            </a:prstGeom>
            <a:noFill/>
            <a:ln w="9525" cap="flat" cmpd="sng">
              <a:solidFill>
                <a:schemeClr val="accent4"/>
              </a:solidFill>
              <a:prstDash val="solid"/>
              <a:round/>
              <a:headEnd type="none" w="med" len="med"/>
              <a:tailEnd type="none" w="med" len="med"/>
            </a:ln>
          </p:spPr>
        </p:cxnSp>
        <p:sp>
          <p:nvSpPr>
            <p:cNvPr id="20" name="Google Shape;1486;p43"/>
            <p:cNvSpPr/>
            <p:nvPr/>
          </p:nvSpPr>
          <p:spPr>
            <a:xfrm>
              <a:off x="5411212" y="2058700"/>
              <a:ext cx="1455600" cy="408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mj-lt"/>
                  <a:ea typeface="Fira Sans Extra Condensed Medium"/>
                  <a:cs typeface="Fira Sans Extra Condensed Medium"/>
                  <a:sym typeface="Fira Sans Extra Condensed Medium"/>
                </a:rPr>
                <a:t>Results</a:t>
              </a:r>
              <a:endParaRPr dirty="0">
                <a:solidFill>
                  <a:srgbClr val="FFFFFF"/>
                </a:solidFill>
                <a:latin typeface="+mj-lt"/>
              </a:endParaRPr>
            </a:p>
          </p:txBody>
        </p:sp>
        <p:sp>
          <p:nvSpPr>
            <p:cNvPr id="21" name="Google Shape;1487;p43"/>
            <p:cNvSpPr txBox="1"/>
            <p:nvPr/>
          </p:nvSpPr>
          <p:spPr>
            <a:xfrm>
              <a:off x="5411200" y="4091058"/>
              <a:ext cx="1455600" cy="253189"/>
            </a:xfrm>
            <a:prstGeom prst="rect">
              <a:avLst/>
            </a:prstGeom>
            <a:noFill/>
            <a:ln>
              <a:noFill/>
            </a:ln>
          </p:spPr>
          <p:txBody>
            <a:bodyPr spcFirstLastPara="1" wrap="square" lIns="91425" tIns="91425" rIns="91425" bIns="91425" anchor="ctr" anchorCtr="0">
              <a:noAutofit/>
            </a:bodyPr>
            <a:lstStyle/>
            <a:p>
              <a:pPr lvl="0" algn="ctr"/>
              <a:r>
                <a:rPr lang="en-US" sz="1200" dirty="0">
                  <a:latin typeface="+mj-lt"/>
                  <a:ea typeface="Roboto"/>
                  <a:cs typeface="Roboto"/>
                  <a:sym typeface="Roboto"/>
                </a:rPr>
                <a:t>Includes data collected during testing and experimentation, as well as any simulations or prototypes developed </a:t>
              </a:r>
              <a:endParaRPr sz="1200" dirty="0">
                <a:latin typeface="+mj-lt"/>
                <a:ea typeface="Roboto"/>
                <a:cs typeface="Roboto"/>
                <a:sym typeface="Roboto"/>
              </a:endParaRPr>
            </a:p>
          </p:txBody>
        </p:sp>
      </p:grpSp>
      <p:grpSp>
        <p:nvGrpSpPr>
          <p:cNvPr id="22" name="Google Shape;1477;p43"/>
          <p:cNvGrpSpPr/>
          <p:nvPr/>
        </p:nvGrpSpPr>
        <p:grpSpPr>
          <a:xfrm>
            <a:off x="6978175" y="1047916"/>
            <a:ext cx="1455600" cy="3612381"/>
            <a:chOff x="6978175" y="1047916"/>
            <a:chExt cx="1455600" cy="3612381"/>
          </a:xfrm>
        </p:grpSpPr>
        <p:grpSp>
          <p:nvGrpSpPr>
            <p:cNvPr id="23" name="Google Shape;1478;p43"/>
            <p:cNvGrpSpPr/>
            <p:nvPr/>
          </p:nvGrpSpPr>
          <p:grpSpPr>
            <a:xfrm>
              <a:off x="7508784" y="1047916"/>
              <a:ext cx="394391" cy="566069"/>
              <a:chOff x="9442609" y="1874766"/>
              <a:chExt cx="394391" cy="566069"/>
            </a:xfrm>
          </p:grpSpPr>
          <p:sp>
            <p:nvSpPr>
              <p:cNvPr id="27" name="Google Shape;1479;p43"/>
              <p:cNvSpPr/>
              <p:nvPr/>
            </p:nvSpPr>
            <p:spPr>
              <a:xfrm>
                <a:off x="9585404" y="1874766"/>
                <a:ext cx="108800" cy="108822"/>
              </a:xfrm>
              <a:custGeom>
                <a:avLst/>
                <a:gdLst/>
                <a:ahLst/>
                <a:cxnLst/>
                <a:rect l="l" t="t" r="r" b="b"/>
                <a:pathLst>
                  <a:path w="5108" h="5109" extrusionOk="0">
                    <a:moveTo>
                      <a:pt x="2548" y="0"/>
                    </a:moveTo>
                    <a:cubicBezTo>
                      <a:pt x="1143" y="0"/>
                      <a:pt x="0" y="1143"/>
                      <a:pt x="0" y="2560"/>
                    </a:cubicBezTo>
                    <a:cubicBezTo>
                      <a:pt x="0" y="3965"/>
                      <a:pt x="1143" y="5108"/>
                      <a:pt x="2548" y="5108"/>
                    </a:cubicBezTo>
                    <a:cubicBezTo>
                      <a:pt x="3965" y="5108"/>
                      <a:pt x="5108" y="3965"/>
                      <a:pt x="5108" y="2560"/>
                    </a:cubicBezTo>
                    <a:cubicBezTo>
                      <a:pt x="5108" y="1143"/>
                      <a:pt x="3965" y="0"/>
                      <a:pt x="2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80;p43"/>
              <p:cNvSpPr/>
              <p:nvPr/>
            </p:nvSpPr>
            <p:spPr>
              <a:xfrm>
                <a:off x="9442609" y="1930806"/>
                <a:ext cx="394391" cy="510029"/>
              </a:xfrm>
              <a:custGeom>
                <a:avLst/>
                <a:gdLst/>
                <a:ahLst/>
                <a:cxnLst/>
                <a:rect l="l" t="t" r="r" b="b"/>
                <a:pathLst>
                  <a:path w="18516" h="23945" extrusionOk="0">
                    <a:moveTo>
                      <a:pt x="9657" y="5335"/>
                    </a:moveTo>
                    <a:lnTo>
                      <a:pt x="9693" y="5882"/>
                    </a:lnTo>
                    <a:lnTo>
                      <a:pt x="9847" y="7954"/>
                    </a:lnTo>
                    <a:lnTo>
                      <a:pt x="10074" y="10990"/>
                    </a:lnTo>
                    <a:lnTo>
                      <a:pt x="9228" y="11812"/>
                    </a:lnTo>
                    <a:lnTo>
                      <a:pt x="8442" y="10990"/>
                    </a:lnTo>
                    <a:lnTo>
                      <a:pt x="8669" y="7954"/>
                    </a:lnTo>
                    <a:lnTo>
                      <a:pt x="8823" y="5882"/>
                    </a:lnTo>
                    <a:lnTo>
                      <a:pt x="8859" y="5335"/>
                    </a:lnTo>
                    <a:close/>
                    <a:moveTo>
                      <a:pt x="1" y="1"/>
                    </a:moveTo>
                    <a:cubicBezTo>
                      <a:pt x="465" y="3120"/>
                      <a:pt x="2466" y="5728"/>
                      <a:pt x="5204" y="7049"/>
                    </a:cubicBezTo>
                    <a:lnTo>
                      <a:pt x="5204" y="15622"/>
                    </a:lnTo>
                    <a:lnTo>
                      <a:pt x="6168" y="15622"/>
                    </a:lnTo>
                    <a:lnTo>
                      <a:pt x="6168" y="23944"/>
                    </a:lnTo>
                    <a:lnTo>
                      <a:pt x="8514" y="23944"/>
                    </a:lnTo>
                    <a:lnTo>
                      <a:pt x="8514" y="15622"/>
                    </a:lnTo>
                    <a:lnTo>
                      <a:pt x="10002" y="15622"/>
                    </a:lnTo>
                    <a:lnTo>
                      <a:pt x="10002" y="23944"/>
                    </a:lnTo>
                    <a:lnTo>
                      <a:pt x="12348" y="23944"/>
                    </a:lnTo>
                    <a:lnTo>
                      <a:pt x="12348" y="15622"/>
                    </a:lnTo>
                    <a:lnTo>
                      <a:pt x="13312" y="15622"/>
                    </a:lnTo>
                    <a:lnTo>
                      <a:pt x="13312" y="7049"/>
                    </a:lnTo>
                    <a:cubicBezTo>
                      <a:pt x="16051" y="5728"/>
                      <a:pt x="18051" y="3120"/>
                      <a:pt x="18515" y="1"/>
                    </a:cubicBezTo>
                    <a:lnTo>
                      <a:pt x="16396" y="1"/>
                    </a:lnTo>
                    <a:cubicBezTo>
                      <a:pt x="15991" y="2084"/>
                      <a:pt x="14705" y="3846"/>
                      <a:pt x="12931" y="4894"/>
                    </a:cubicBezTo>
                    <a:cubicBezTo>
                      <a:pt x="12514" y="4215"/>
                      <a:pt x="11752" y="3751"/>
                      <a:pt x="10895" y="3751"/>
                    </a:cubicBezTo>
                    <a:lnTo>
                      <a:pt x="10074" y="3751"/>
                    </a:lnTo>
                    <a:lnTo>
                      <a:pt x="9657" y="4870"/>
                    </a:lnTo>
                    <a:lnTo>
                      <a:pt x="8859" y="4870"/>
                    </a:lnTo>
                    <a:lnTo>
                      <a:pt x="8442" y="3751"/>
                    </a:lnTo>
                    <a:lnTo>
                      <a:pt x="7621" y="3751"/>
                    </a:lnTo>
                    <a:cubicBezTo>
                      <a:pt x="6752" y="3751"/>
                      <a:pt x="5990" y="4215"/>
                      <a:pt x="5573" y="4894"/>
                    </a:cubicBezTo>
                    <a:cubicBezTo>
                      <a:pt x="3811" y="3846"/>
                      <a:pt x="2525" y="2084"/>
                      <a:pt x="21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 name="Google Shape;1481;p43"/>
            <p:cNvCxnSpPr/>
            <p:nvPr/>
          </p:nvCxnSpPr>
          <p:spPr>
            <a:xfrm>
              <a:off x="7705975" y="2028600"/>
              <a:ext cx="0" cy="1728000"/>
            </a:xfrm>
            <a:prstGeom prst="straightConnector1">
              <a:avLst/>
            </a:prstGeom>
            <a:noFill/>
            <a:ln w="9525" cap="flat" cmpd="sng">
              <a:solidFill>
                <a:schemeClr val="accent5"/>
              </a:solidFill>
              <a:prstDash val="solid"/>
              <a:round/>
              <a:headEnd type="none" w="med" len="med"/>
              <a:tailEnd type="none" w="med" len="med"/>
            </a:ln>
          </p:spPr>
        </p:cxnSp>
        <p:sp>
          <p:nvSpPr>
            <p:cNvPr id="25" name="Google Shape;1482;p43"/>
            <p:cNvSpPr/>
            <p:nvPr/>
          </p:nvSpPr>
          <p:spPr>
            <a:xfrm>
              <a:off x="6978175" y="1696500"/>
              <a:ext cx="1455600" cy="4083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Fira Sans Extra Condensed Medium"/>
                  <a:sym typeface="Fira Sans Extra Condensed Medium"/>
                </a:rPr>
                <a:t>Conclusion</a:t>
              </a:r>
              <a:endParaRPr dirty="0">
                <a:solidFill>
                  <a:srgbClr val="FFFFFF"/>
                </a:solidFill>
              </a:endParaRPr>
            </a:p>
          </p:txBody>
        </p:sp>
        <p:sp>
          <p:nvSpPr>
            <p:cNvPr id="26" name="Google Shape;1483;p43"/>
            <p:cNvSpPr txBox="1"/>
            <p:nvPr/>
          </p:nvSpPr>
          <p:spPr>
            <a:xfrm>
              <a:off x="6978175" y="4028197"/>
              <a:ext cx="1455600" cy="632100"/>
            </a:xfrm>
            <a:prstGeom prst="rect">
              <a:avLst/>
            </a:prstGeom>
            <a:noFill/>
            <a:ln>
              <a:noFill/>
            </a:ln>
          </p:spPr>
          <p:txBody>
            <a:bodyPr spcFirstLastPara="1" wrap="square" lIns="91425" tIns="91425" rIns="91425" bIns="91425" anchor="ctr" anchorCtr="0">
              <a:noAutofit/>
            </a:bodyPr>
            <a:lstStyle/>
            <a:p>
              <a:pPr lvl="0" algn="ctr"/>
              <a:r>
                <a:rPr lang="en-US" sz="1200" dirty="0">
                  <a:latin typeface="Roboto"/>
                  <a:ea typeface="Roboto"/>
                  <a:cs typeface="Roboto"/>
                  <a:sym typeface="Roboto"/>
                </a:rPr>
                <a:t> Revisit the project's objectives and discusses how well they were achieved</a:t>
              </a:r>
              <a:endParaRPr sz="1200" dirty="0">
                <a:latin typeface="Roboto"/>
                <a:ea typeface="Roboto"/>
                <a:cs typeface="Roboto"/>
                <a:sym typeface="Roboto"/>
              </a:endParaRPr>
            </a:p>
          </p:txBody>
        </p:sp>
      </p:grpSp>
      <p:sp>
        <p:nvSpPr>
          <p:cNvPr id="29" name="Google Shape;1463;p43"/>
          <p:cNvSpPr/>
          <p:nvPr/>
        </p:nvSpPr>
        <p:spPr>
          <a:xfrm>
            <a:off x="6284093" y="1281025"/>
            <a:ext cx="1276800" cy="1276800"/>
          </a:xfrm>
          <a:prstGeom prst="arc">
            <a:avLst>
              <a:gd name="adj1" fmla="val 10780397"/>
              <a:gd name="adj2" fmla="val 19331255"/>
            </a:avLst>
          </a:prstGeom>
          <a:noFill/>
          <a:ln w="9525" cap="flat" cmpd="sng">
            <a:solidFill>
              <a:srgbClr val="000000"/>
            </a:solidFill>
            <a:prstDash val="dash"/>
            <a:round/>
            <a:headEnd type="oval"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7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57984336"/>
              </p:ext>
            </p:extLst>
          </p:nvPr>
        </p:nvGraphicFramePr>
        <p:xfrm>
          <a:off x="4586221" y="165737"/>
          <a:ext cx="4347572" cy="4977763"/>
        </p:xfrm>
        <a:graphic>
          <a:graphicData uri="http://schemas.openxmlformats.org/drawingml/2006/table">
            <a:tbl>
              <a:tblPr firstRow="1" bandRow="1">
                <a:tableStyleId>{5C22544A-7EE6-4342-B048-85BDC9FD1C3A}</a:tableStyleId>
              </a:tblPr>
              <a:tblGrid>
                <a:gridCol w="4347572">
                  <a:extLst>
                    <a:ext uri="{9D8B030D-6E8A-4147-A177-3AD203B41FA5}">
                      <a16:colId xmlns:a16="http://schemas.microsoft.com/office/drawing/2014/main" val="1643291344"/>
                    </a:ext>
                  </a:extLst>
                </a:gridCol>
              </a:tblGrid>
              <a:tr h="375680">
                <a:tc>
                  <a:txBody>
                    <a:bodyPr/>
                    <a:lstStyle/>
                    <a:p>
                      <a:r>
                        <a:rPr lang="en-US" sz="1800" b="1" dirty="0">
                          <a:solidFill>
                            <a:schemeClr val="bg1"/>
                          </a:solidFill>
                        </a:rPr>
                        <a:t>Project</a:t>
                      </a:r>
                      <a:r>
                        <a:rPr lang="en-US" sz="1800" b="1" baseline="0" dirty="0">
                          <a:solidFill>
                            <a:schemeClr val="bg1"/>
                          </a:solidFill>
                        </a:rPr>
                        <a:t> Document</a:t>
                      </a:r>
                      <a:endParaRPr lang="en-US" sz="1800" b="1" dirty="0">
                        <a:solidFill>
                          <a:schemeClr val="bg1"/>
                        </a:solidFill>
                      </a:endParaRPr>
                    </a:p>
                  </a:txBody>
                  <a:tcPr/>
                </a:tc>
                <a:extLst>
                  <a:ext uri="{0D108BD9-81ED-4DB2-BD59-A6C34878D82A}">
                    <a16:rowId xmlns:a16="http://schemas.microsoft.com/office/drawing/2014/main" val="1211912628"/>
                  </a:ext>
                </a:extLst>
              </a:tr>
              <a:tr h="46020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Cover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Acknowledgments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Abstract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Table of Contents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List of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List of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1: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2: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3: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4: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mn-lt"/>
                          <a:ea typeface="+mn-ea"/>
                          <a:cs typeface="+mn-cs"/>
                        </a:rPr>
                        <a:t>Chapter 5: Conclusion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0C0"/>
                          </a:solidFill>
                          <a:effectLst/>
                          <a:latin typeface="+mn-lt"/>
                          <a:ea typeface="+mn-ea"/>
                          <a:cs typeface="+mn-cs"/>
                        </a:rPr>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0C0"/>
                          </a:solidFill>
                          <a:effectLst/>
                          <a:latin typeface="+mn-lt"/>
                          <a:ea typeface="+mn-ea"/>
                          <a:cs typeface="+mn-cs"/>
                        </a:rPr>
                        <a:t>Appendix </a:t>
                      </a:r>
                    </a:p>
                  </a:txBody>
                  <a:tcPr/>
                </a:tc>
                <a:extLst>
                  <a:ext uri="{0D108BD9-81ED-4DB2-BD59-A6C34878D82A}">
                    <a16:rowId xmlns:a16="http://schemas.microsoft.com/office/drawing/2014/main" val="746739874"/>
                  </a:ext>
                </a:extLst>
              </a:tr>
            </a:tbl>
          </a:graphicData>
        </a:graphic>
      </p:graphicFrame>
    </p:spTree>
    <p:extLst>
      <p:ext uri="{BB962C8B-B14F-4D97-AF65-F5344CB8AC3E}">
        <p14:creationId xmlns:p14="http://schemas.microsoft.com/office/powerpoint/2010/main" val="256509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7005" y="470332"/>
            <a:ext cx="4572000" cy="461665"/>
          </a:xfrm>
          <a:prstGeom prst="rect">
            <a:avLst/>
          </a:prstGeom>
        </p:spPr>
        <p:txBody>
          <a:bodyPr>
            <a:spAutoFit/>
          </a:bodyPr>
          <a:lstStyle/>
          <a:p>
            <a:r>
              <a:rPr lang="en-US" sz="2400" dirty="0">
                <a:latin typeface="+mn-lt"/>
                <a:ea typeface="Adobe Fan Heiti Std B" panose="020B0700000000000000" pitchFamily="34" charset="-128"/>
              </a:rPr>
              <a:t>References</a:t>
            </a:r>
            <a:endParaRPr lang="en-US" sz="2400" dirty="0">
              <a:latin typeface="+mn-lt"/>
            </a:endParaRPr>
          </a:p>
        </p:txBody>
      </p:sp>
      <p:sp>
        <p:nvSpPr>
          <p:cNvPr id="5" name="Rectangle 4"/>
          <p:cNvSpPr/>
          <p:nvPr/>
        </p:nvSpPr>
        <p:spPr>
          <a:xfrm>
            <a:off x="927005" y="984548"/>
            <a:ext cx="7839855" cy="523220"/>
          </a:xfrm>
          <a:prstGeom prst="rect">
            <a:avLst/>
          </a:prstGeom>
        </p:spPr>
        <p:txBody>
          <a:bodyPr wrap="square">
            <a:spAutoFit/>
          </a:bodyPr>
          <a:lstStyle/>
          <a:p>
            <a:r>
              <a:rPr lang="en-US" dirty="0"/>
              <a:t>Follow a format consistent with IEEE guidelines and utilize conference and journal papers for your reference list</a:t>
            </a:r>
          </a:p>
        </p:txBody>
      </p:sp>
      <p:sp>
        <p:nvSpPr>
          <p:cNvPr id="7" name="Rectangle 6"/>
          <p:cNvSpPr/>
          <p:nvPr/>
        </p:nvSpPr>
        <p:spPr>
          <a:xfrm>
            <a:off x="927005" y="2421891"/>
            <a:ext cx="8022123" cy="2369880"/>
          </a:xfrm>
          <a:prstGeom prst="rect">
            <a:avLst/>
          </a:prstGeom>
        </p:spPr>
        <p:txBody>
          <a:bodyPr wrap="square">
            <a:spAutoFit/>
          </a:bodyPr>
          <a:lstStyle/>
          <a:p>
            <a:r>
              <a:rPr lang="en-US" sz="1200" b="1" dirty="0">
                <a:solidFill>
                  <a:schemeClr val="tx1"/>
                </a:solidFill>
                <a:latin typeface="Söhne"/>
              </a:rPr>
              <a:t>Example IEEE Reference for a Journal Paper:</a:t>
            </a:r>
            <a:endParaRPr lang="en-US" sz="1200" dirty="0">
              <a:solidFill>
                <a:schemeClr val="tx1"/>
              </a:solidFill>
              <a:latin typeface="Söhne"/>
            </a:endParaRPr>
          </a:p>
          <a:p>
            <a:r>
              <a:rPr lang="en-US" sz="1200" dirty="0">
                <a:solidFill>
                  <a:schemeClr val="tx1"/>
                </a:solidFill>
                <a:latin typeface="Söhne"/>
              </a:rPr>
              <a:t>M. Smith and J. Doe, "A Novel Approach to Renewable Energy Integration," IEEE Transactions on Sustainable Energy, vol. 5, no. 2, pp. 450-458, Apr. 2018. </a:t>
            </a:r>
            <a:r>
              <a:rPr lang="en-US" sz="1200" dirty="0" err="1">
                <a:solidFill>
                  <a:schemeClr val="tx1"/>
                </a:solidFill>
                <a:latin typeface="Söhne"/>
              </a:rPr>
              <a:t>doi</a:t>
            </a:r>
            <a:r>
              <a:rPr lang="en-US" sz="1200" dirty="0">
                <a:solidFill>
                  <a:schemeClr val="tx1"/>
                </a:solidFill>
                <a:latin typeface="Söhne"/>
              </a:rPr>
              <a:t>: 10.1109/TSTE.2017.2785090.</a:t>
            </a:r>
          </a:p>
          <a:p>
            <a:endParaRPr lang="en-US" sz="1200" dirty="0">
              <a:solidFill>
                <a:schemeClr val="tx1"/>
              </a:solidFill>
              <a:latin typeface="Söhne"/>
            </a:endParaRPr>
          </a:p>
          <a:p>
            <a:pPr>
              <a:buFont typeface="Arial" panose="020B0604020202020204" pitchFamily="34" charset="0"/>
              <a:buChar char="•"/>
            </a:pPr>
            <a:r>
              <a:rPr lang="en-US" sz="1200" b="1" dirty="0">
                <a:solidFill>
                  <a:schemeClr val="tx1"/>
                </a:solidFill>
                <a:latin typeface="Söhne"/>
              </a:rPr>
              <a:t>Author(s)</a:t>
            </a:r>
            <a:r>
              <a:rPr lang="en-US" sz="1200" dirty="0">
                <a:solidFill>
                  <a:schemeClr val="tx1"/>
                </a:solidFill>
                <a:latin typeface="Söhne"/>
              </a:rPr>
              <a:t>: M. Smith and J. Doe are the authors of the paper.</a:t>
            </a:r>
          </a:p>
          <a:p>
            <a:pPr>
              <a:buFont typeface="Arial" panose="020B0604020202020204" pitchFamily="34" charset="0"/>
              <a:buChar char="•"/>
            </a:pPr>
            <a:r>
              <a:rPr lang="en-US" sz="1200" b="1" dirty="0">
                <a:solidFill>
                  <a:schemeClr val="tx1"/>
                </a:solidFill>
                <a:latin typeface="Söhne"/>
              </a:rPr>
              <a:t>Title of the Paper</a:t>
            </a:r>
            <a:r>
              <a:rPr lang="en-US" sz="1200" dirty="0">
                <a:solidFill>
                  <a:schemeClr val="tx1"/>
                </a:solidFill>
                <a:latin typeface="Söhne"/>
              </a:rPr>
              <a:t>: "A Novel Approach to Renewable Energy Integration" is the title of the journal paper.</a:t>
            </a:r>
          </a:p>
          <a:p>
            <a:pPr>
              <a:buFont typeface="Arial" panose="020B0604020202020204" pitchFamily="34" charset="0"/>
              <a:buChar char="•"/>
            </a:pPr>
            <a:r>
              <a:rPr lang="en-US" sz="1200" b="1" dirty="0">
                <a:solidFill>
                  <a:schemeClr val="tx1"/>
                </a:solidFill>
                <a:latin typeface="Söhne"/>
              </a:rPr>
              <a:t>Title of the Journal</a:t>
            </a:r>
            <a:r>
              <a:rPr lang="en-US" sz="1200" dirty="0">
                <a:solidFill>
                  <a:schemeClr val="tx1"/>
                </a:solidFill>
                <a:latin typeface="Söhne"/>
              </a:rPr>
              <a:t>: "IEEE Transactions on Sustainable Energy" is the name of the journal where the paper is published.</a:t>
            </a:r>
          </a:p>
          <a:p>
            <a:pPr>
              <a:buFont typeface="Arial" panose="020B0604020202020204" pitchFamily="34" charset="0"/>
              <a:buChar char="•"/>
            </a:pPr>
            <a:r>
              <a:rPr lang="en-US" sz="1200" b="1" dirty="0">
                <a:solidFill>
                  <a:schemeClr val="tx1"/>
                </a:solidFill>
                <a:latin typeface="Söhne"/>
              </a:rPr>
              <a:t>Volume and Issue</a:t>
            </a:r>
            <a:r>
              <a:rPr lang="en-US" sz="1200" dirty="0">
                <a:solidFill>
                  <a:schemeClr val="tx1"/>
                </a:solidFill>
                <a:latin typeface="Söhne"/>
              </a:rPr>
              <a:t>: "vol. 5, no. 2" indicates that this is volume 5, issue 2 of the journal.</a:t>
            </a:r>
          </a:p>
          <a:p>
            <a:pPr>
              <a:buFont typeface="Arial" panose="020B0604020202020204" pitchFamily="34" charset="0"/>
              <a:buChar char="•"/>
            </a:pPr>
            <a:r>
              <a:rPr lang="en-US" sz="1200" b="1" dirty="0">
                <a:solidFill>
                  <a:schemeClr val="tx1"/>
                </a:solidFill>
                <a:latin typeface="Söhne"/>
              </a:rPr>
              <a:t>Page Numbers</a:t>
            </a:r>
            <a:r>
              <a:rPr lang="en-US" sz="1200" dirty="0">
                <a:solidFill>
                  <a:schemeClr val="tx1"/>
                </a:solidFill>
                <a:latin typeface="Söhne"/>
              </a:rPr>
              <a:t>: "pp. 450-458" specifies the page range of the article within the journal.</a:t>
            </a:r>
          </a:p>
          <a:p>
            <a:pPr>
              <a:buFont typeface="Arial" panose="020B0604020202020204" pitchFamily="34" charset="0"/>
              <a:buChar char="•"/>
            </a:pPr>
            <a:r>
              <a:rPr lang="en-US" sz="1200" b="1" dirty="0">
                <a:solidFill>
                  <a:schemeClr val="tx1"/>
                </a:solidFill>
                <a:latin typeface="Söhne"/>
              </a:rPr>
              <a:t>Month and Year</a:t>
            </a:r>
            <a:r>
              <a:rPr lang="en-US" sz="1200" dirty="0">
                <a:solidFill>
                  <a:schemeClr val="tx1"/>
                </a:solidFill>
                <a:latin typeface="Söhne"/>
              </a:rPr>
              <a:t>: "Apr. 2018" represents the publication date of the paper.</a:t>
            </a:r>
          </a:p>
          <a:p>
            <a:pPr>
              <a:buFont typeface="Arial" panose="020B0604020202020204" pitchFamily="34" charset="0"/>
              <a:buChar char="•"/>
            </a:pPr>
            <a:r>
              <a:rPr lang="en-US" sz="1200" b="1" dirty="0">
                <a:solidFill>
                  <a:schemeClr val="tx1"/>
                </a:solidFill>
                <a:latin typeface="Söhne"/>
              </a:rPr>
              <a:t>DOI (Digital Object Identifier)</a:t>
            </a:r>
            <a:r>
              <a:rPr lang="en-US" sz="1200" dirty="0">
                <a:solidFill>
                  <a:schemeClr val="tx1"/>
                </a:solidFill>
                <a:latin typeface="Söhne"/>
              </a:rPr>
              <a:t>: "</a:t>
            </a:r>
            <a:r>
              <a:rPr lang="en-US" sz="1200" dirty="0" err="1">
                <a:solidFill>
                  <a:schemeClr val="tx1"/>
                </a:solidFill>
                <a:latin typeface="Söhne"/>
              </a:rPr>
              <a:t>doi</a:t>
            </a:r>
            <a:r>
              <a:rPr lang="en-US" sz="1200" dirty="0">
                <a:solidFill>
                  <a:schemeClr val="tx1"/>
                </a:solidFill>
                <a:latin typeface="Söhne"/>
              </a:rPr>
              <a:t>: 10.1109/TSTE.2017.2785090" is the DOI</a:t>
            </a:r>
          </a:p>
        </p:txBody>
      </p:sp>
      <p:pic>
        <p:nvPicPr>
          <p:cNvPr id="1026" name="Picture 2" descr="Google Scholar Logo PNG Vector (AI, PDF) Fre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603" y="1318377"/>
            <a:ext cx="1628455" cy="92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2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7005" y="470332"/>
            <a:ext cx="4572000" cy="461665"/>
          </a:xfrm>
          <a:prstGeom prst="rect">
            <a:avLst/>
          </a:prstGeom>
        </p:spPr>
        <p:txBody>
          <a:bodyPr>
            <a:spAutoFit/>
          </a:bodyPr>
          <a:lstStyle/>
          <a:p>
            <a:r>
              <a:rPr lang="en-US" sz="2400" dirty="0">
                <a:latin typeface="+mn-lt"/>
                <a:ea typeface="Adobe Fan Heiti Std B" panose="020B0700000000000000" pitchFamily="34" charset="-128"/>
              </a:rPr>
              <a:t>Appendices</a:t>
            </a:r>
            <a:endParaRPr lang="en-US" sz="2400" dirty="0">
              <a:latin typeface="+mn-lt"/>
            </a:endParaRPr>
          </a:p>
        </p:txBody>
      </p:sp>
      <p:sp>
        <p:nvSpPr>
          <p:cNvPr id="5" name="Rectangle 4"/>
          <p:cNvSpPr/>
          <p:nvPr/>
        </p:nvSpPr>
        <p:spPr>
          <a:xfrm>
            <a:off x="927005" y="984548"/>
            <a:ext cx="7839855" cy="2031325"/>
          </a:xfrm>
          <a:prstGeom prst="rect">
            <a:avLst/>
          </a:prstGeom>
        </p:spPr>
        <p:txBody>
          <a:bodyPr wrap="square">
            <a:spAutoFit/>
          </a:bodyPr>
          <a:lstStyle/>
          <a:p>
            <a:r>
              <a:rPr lang="en-US" dirty="0"/>
              <a:t> These are detailed documentation of points mentioned in the report (e.g. technical data, questionnaires, chart …. etc.) which are considered supplementary information but too long or not quite relevant enough to include in the main body of the report.</a:t>
            </a:r>
          </a:p>
          <a:p>
            <a:endParaRPr lang="en-US" dirty="0"/>
          </a:p>
          <a:p>
            <a:endParaRPr lang="en-US" dirty="0"/>
          </a:p>
          <a:p>
            <a:r>
              <a:rPr lang="en-US" dirty="0"/>
              <a:t>Appendices may be labeled with letters as Appendix A, Appendix B, and so on.</a:t>
            </a:r>
          </a:p>
          <a:p>
            <a:endParaRPr lang="en-US" dirty="0"/>
          </a:p>
          <a:p>
            <a:endParaRPr lang="en-US" dirty="0"/>
          </a:p>
          <a:p>
            <a:r>
              <a:rPr lang="en-US" b="1" u="sng" dirty="0"/>
              <a:t>Appendix A: CODE</a:t>
            </a:r>
          </a:p>
        </p:txBody>
      </p:sp>
    </p:spTree>
    <p:extLst>
      <p:ext uri="{BB962C8B-B14F-4D97-AF65-F5344CB8AC3E}">
        <p14:creationId xmlns:p14="http://schemas.microsoft.com/office/powerpoint/2010/main" val="53412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165;p17"/>
          <p:cNvGrpSpPr/>
          <p:nvPr/>
        </p:nvGrpSpPr>
        <p:grpSpPr>
          <a:xfrm>
            <a:off x="208117" y="3506684"/>
            <a:ext cx="4416373" cy="1086913"/>
            <a:chOff x="710263" y="3133901"/>
            <a:chExt cx="3035096" cy="786644"/>
          </a:xfrm>
        </p:grpSpPr>
        <p:sp>
          <p:nvSpPr>
            <p:cNvPr id="8" name="Google Shape;167;p17"/>
            <p:cNvSpPr txBox="1"/>
            <p:nvPr/>
          </p:nvSpPr>
          <p:spPr>
            <a:xfrm>
              <a:off x="710263" y="3133901"/>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9" name="Google Shape;169;p17"/>
            <p:cNvSpPr/>
            <p:nvPr/>
          </p:nvSpPr>
          <p:spPr>
            <a:xfrm>
              <a:off x="3174403" y="3385645"/>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0" name="Google Shape;170;p17"/>
            <p:cNvCxnSpPr>
              <a:stCxn id="9" idx="2"/>
            </p:cNvCxnSpPr>
            <p:nvPr/>
          </p:nvCxnSpPr>
          <p:spPr>
            <a:xfrm rot="10800000">
              <a:off x="2684503" y="3653094"/>
              <a:ext cx="489900" cy="0"/>
            </a:xfrm>
            <a:prstGeom prst="straightConnector1">
              <a:avLst/>
            </a:prstGeom>
            <a:noFill/>
            <a:ln w="9525" cap="flat" cmpd="sng">
              <a:solidFill>
                <a:schemeClr val="accent4"/>
              </a:solidFill>
              <a:prstDash val="solid"/>
              <a:round/>
              <a:headEnd type="none" w="med" len="med"/>
              <a:tailEnd type="oval" w="med" len="med"/>
            </a:ln>
          </p:spPr>
        </p:cxnSp>
        <p:sp>
          <p:nvSpPr>
            <p:cNvPr id="16" name="Google Shape;169;p17"/>
            <p:cNvSpPr/>
            <p:nvPr/>
          </p:nvSpPr>
          <p:spPr>
            <a:xfrm>
              <a:off x="3210459" y="3366888"/>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2" name="Rectangle 11"/>
          <p:cNvSpPr/>
          <p:nvPr/>
        </p:nvSpPr>
        <p:spPr>
          <a:xfrm>
            <a:off x="437298" y="4050141"/>
            <a:ext cx="2598789" cy="400110"/>
          </a:xfrm>
          <a:prstGeom prst="rect">
            <a:avLst/>
          </a:prstGeom>
        </p:spPr>
        <p:txBody>
          <a:bodyPr wrap="none">
            <a:spAutoFit/>
          </a:bodyPr>
          <a:lstStyle/>
          <a:p>
            <a:pPr lvl="0" algn="r"/>
            <a:r>
              <a:rPr lang="en-US" sz="2000" dirty="0">
                <a:solidFill>
                  <a:schemeClr val="accent2"/>
                </a:solidFill>
                <a:latin typeface="Fira Sans Extra Condensed Medium"/>
                <a:ea typeface="Fira Sans Extra Condensed Medium"/>
                <a:cs typeface="Fira Sans Extra Condensed Medium"/>
                <a:sym typeface="Fira Sans Extra Condensed Medium"/>
              </a:rPr>
              <a:t>Graph/Table Description</a:t>
            </a:r>
          </a:p>
        </p:txBody>
      </p:sp>
      <p:grpSp>
        <p:nvGrpSpPr>
          <p:cNvPr id="13" name="Google Shape;141;p16"/>
          <p:cNvGrpSpPr/>
          <p:nvPr/>
        </p:nvGrpSpPr>
        <p:grpSpPr>
          <a:xfrm>
            <a:off x="3938379" y="3970940"/>
            <a:ext cx="488957" cy="454403"/>
            <a:chOff x="1421638" y="4125629"/>
            <a:chExt cx="374709" cy="374010"/>
          </a:xfrm>
        </p:grpSpPr>
        <p:sp>
          <p:nvSpPr>
            <p:cNvPr id="14" name="Google Shape;142;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3;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8185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2107" y="777595"/>
            <a:ext cx="3495900" cy="3544767"/>
          </a:xfrm>
          <a:prstGeom prst="rect">
            <a:avLst/>
          </a:prstGeom>
        </p:spPr>
      </p:pic>
    </p:spTree>
    <p:extLst>
      <p:ext uri="{BB962C8B-B14F-4D97-AF65-F5344CB8AC3E}">
        <p14:creationId xmlns:p14="http://schemas.microsoft.com/office/powerpoint/2010/main" val="573546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Graphs</a:t>
            </a:r>
          </a:p>
        </p:txBody>
      </p:sp>
      <p:graphicFrame>
        <p:nvGraphicFramePr>
          <p:cNvPr id="3" name="Chart 2"/>
          <p:cNvGraphicFramePr/>
          <p:nvPr>
            <p:extLst>
              <p:ext uri="{D42A27DB-BD31-4B8C-83A1-F6EECF244321}">
                <p14:modId xmlns:p14="http://schemas.microsoft.com/office/powerpoint/2010/main" val="2105185733"/>
              </p:ext>
            </p:extLst>
          </p:nvPr>
        </p:nvGraphicFramePr>
        <p:xfrm>
          <a:off x="1977764" y="1120515"/>
          <a:ext cx="5192486" cy="302895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2645763" y="4143211"/>
            <a:ext cx="4091185" cy="307777"/>
          </a:xfrm>
          <a:prstGeom prst="rect">
            <a:avLst/>
          </a:prstGeom>
          <a:noFill/>
        </p:spPr>
        <p:txBody>
          <a:bodyPr wrap="none" rtlCol="0">
            <a:spAutoFit/>
          </a:bodyPr>
          <a:lstStyle/>
          <a:p>
            <a:r>
              <a:rPr lang="en-US" dirty="0"/>
              <a:t>Figure 1: ……………………………………………..</a:t>
            </a:r>
          </a:p>
        </p:txBody>
      </p:sp>
    </p:spTree>
    <p:extLst>
      <p:ext uri="{BB962C8B-B14F-4D97-AF65-F5344CB8AC3E}">
        <p14:creationId xmlns:p14="http://schemas.microsoft.com/office/powerpoint/2010/main" val="2189419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93" y="422205"/>
            <a:ext cx="8158631" cy="642938"/>
          </a:xfrm>
        </p:spPr>
        <p:txBody>
          <a:bodyPr>
            <a:noAutofit/>
          </a:bodyPr>
          <a:lstStyle/>
          <a:p>
            <a:pPr algn="l"/>
            <a:r>
              <a:rPr lang="en-US" sz="1575" dirty="0">
                <a:latin typeface="+mj-lt"/>
              </a:rPr>
              <a:t>The table below gives different forms of representing data and the skill required to transform from one format to the other.</a:t>
            </a:r>
          </a:p>
        </p:txBody>
      </p:sp>
      <p:pic>
        <p:nvPicPr>
          <p:cNvPr id="1026" name="Picture 2"/>
          <p:cNvPicPr>
            <a:picLocks noGrp="1" noChangeAspect="1" noChangeArrowheads="1"/>
          </p:cNvPicPr>
          <p:nvPr>
            <p:ph idx="1"/>
          </p:nvPr>
        </p:nvPicPr>
        <p:blipFill rotWithShape="1">
          <a:blip r:embed="rId2" cstate="print"/>
          <a:srcRect r="-424" b="992"/>
          <a:stretch/>
        </p:blipFill>
        <p:spPr bwMode="auto">
          <a:xfrm>
            <a:off x="1499970" y="1192560"/>
            <a:ext cx="6662173" cy="3678200"/>
          </a:xfrm>
          <a:prstGeom prst="rect">
            <a:avLst/>
          </a:prstGeom>
          <a:noFill/>
          <a:ln w="9525">
            <a:noFill/>
            <a:miter lim="800000"/>
            <a:headEnd/>
            <a:tailEnd/>
          </a:ln>
        </p:spPr>
      </p:pic>
      <p:sp>
        <p:nvSpPr>
          <p:cNvPr id="3" name="Rectangle 2"/>
          <p:cNvSpPr/>
          <p:nvPr/>
        </p:nvSpPr>
        <p:spPr>
          <a:xfrm>
            <a:off x="2888886" y="3475844"/>
            <a:ext cx="1368321" cy="78885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150612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0538" y="674273"/>
            <a:ext cx="8439462" cy="1169551"/>
          </a:xfrm>
          <a:prstGeom prst="rect">
            <a:avLst/>
          </a:prstGeom>
        </p:spPr>
        <p:txBody>
          <a:bodyPr wrap="square">
            <a:spAutoFit/>
          </a:bodyPr>
          <a:lstStyle/>
          <a:p>
            <a:r>
              <a:rPr lang="en-US" dirty="0">
                <a:solidFill>
                  <a:srgbClr val="374151"/>
                </a:solidFill>
                <a:latin typeface="Söhne"/>
              </a:rPr>
              <a:t>You are presented with a visual representation of information, such as a graph, chart, table, diagram, or map. </a:t>
            </a:r>
            <a:r>
              <a:rPr lang="en-US" b="1" dirty="0">
                <a:solidFill>
                  <a:srgbClr val="374151"/>
                </a:solidFill>
                <a:latin typeface="Söhne"/>
              </a:rPr>
              <a:t>Your job is to describe and interpret the information in your own words. </a:t>
            </a:r>
          </a:p>
          <a:p>
            <a:endParaRPr lang="en-US" b="1" dirty="0">
              <a:solidFill>
                <a:srgbClr val="374151"/>
              </a:solidFill>
              <a:latin typeface="Söhne"/>
            </a:endParaRPr>
          </a:p>
          <a:p>
            <a:endParaRPr lang="en-US" b="1" dirty="0">
              <a:solidFill>
                <a:srgbClr val="374151"/>
              </a:solidFill>
              <a:latin typeface="Söhne"/>
            </a:endParaRPr>
          </a:p>
          <a:p>
            <a:endParaRPr lang="en-US" b="1" dirty="0">
              <a:solidFill>
                <a:srgbClr val="374151"/>
              </a:solidFill>
              <a:latin typeface="Söhne"/>
            </a:endParaRPr>
          </a:p>
        </p:txBody>
      </p:sp>
      <p:sp>
        <p:nvSpPr>
          <p:cNvPr id="2" name="Rectangle 1"/>
          <p:cNvSpPr/>
          <p:nvPr/>
        </p:nvSpPr>
        <p:spPr>
          <a:xfrm>
            <a:off x="2757714" y="2076052"/>
            <a:ext cx="3556000" cy="954107"/>
          </a:xfrm>
          <a:prstGeom prst="rect">
            <a:avLst/>
          </a:prstGeom>
        </p:spPr>
        <p:txBody>
          <a:bodyPr wrap="square">
            <a:spAutoFit/>
          </a:bodyPr>
          <a:lstStyle/>
          <a:p>
            <a:pPr algn="ctr"/>
            <a:r>
              <a:rPr lang="en-US" dirty="0">
                <a:solidFill>
                  <a:srgbClr val="374151"/>
                </a:solidFill>
                <a:latin typeface="Söhne"/>
              </a:rPr>
              <a:t>This task assesses your ability to </a:t>
            </a:r>
            <a:endParaRPr lang="en-US" b="1" dirty="0">
              <a:solidFill>
                <a:srgbClr val="374151"/>
              </a:solidFill>
              <a:latin typeface="Söhne"/>
            </a:endParaRPr>
          </a:p>
          <a:p>
            <a:pPr algn="ctr"/>
            <a:r>
              <a:rPr lang="en-US" b="1" dirty="0">
                <a:solidFill>
                  <a:srgbClr val="0070C0"/>
                </a:solidFill>
                <a:latin typeface="Söhne"/>
              </a:rPr>
              <a:t>Summarize data and provide an accurate description of trends, comparisons, and key features.</a:t>
            </a:r>
            <a:endParaRPr lang="en-US" b="1" dirty="0">
              <a:solidFill>
                <a:srgbClr val="0070C0"/>
              </a:solidFill>
            </a:endParaRPr>
          </a:p>
        </p:txBody>
      </p:sp>
      <p:sp>
        <p:nvSpPr>
          <p:cNvPr id="4" name="TextBox 3"/>
          <p:cNvSpPr txBox="1"/>
          <p:nvPr/>
        </p:nvSpPr>
        <p:spPr>
          <a:xfrm>
            <a:off x="3260365" y="3030159"/>
            <a:ext cx="2550698" cy="400110"/>
          </a:xfrm>
          <a:prstGeom prst="rect">
            <a:avLst/>
          </a:prstGeom>
          <a:noFill/>
        </p:spPr>
        <p:txBody>
          <a:bodyPr wrap="none" rtlCol="0">
            <a:spAutoFit/>
          </a:bodyPr>
          <a:lstStyle/>
          <a:p>
            <a:r>
              <a:rPr lang="en-US" sz="2000" b="1" dirty="0"/>
              <a:t>Results Discussion</a:t>
            </a:r>
          </a:p>
        </p:txBody>
      </p:sp>
    </p:spTree>
    <p:extLst>
      <p:ext uri="{BB962C8B-B14F-4D97-AF65-F5344CB8AC3E}">
        <p14:creationId xmlns:p14="http://schemas.microsoft.com/office/powerpoint/2010/main" val="91680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888" y="552868"/>
            <a:ext cx="7723500" cy="3454500"/>
          </a:xfrm>
        </p:spPr>
        <p:txBody>
          <a:bodyPr>
            <a:normAutofit/>
          </a:bodyPr>
          <a:lstStyle/>
          <a:p>
            <a:pPr marL="0" indent="0">
              <a:buNone/>
            </a:pPr>
            <a:r>
              <a:rPr lang="en-US" sz="1400" b="1" i="1" dirty="0">
                <a:latin typeface="+mj-lt"/>
              </a:rPr>
              <a:t>The line graph below shows changes in the amount and type of fast food consumed by Australian teenagers from 1975 to 2000.</a:t>
            </a:r>
            <a:endParaRPr lang="en-US" sz="1400" dirty="0">
              <a:latin typeface="+mj-lt"/>
            </a:endParaRPr>
          </a:p>
          <a:p>
            <a:pPr marL="0" indent="0">
              <a:buNone/>
            </a:pPr>
            <a:r>
              <a:rPr lang="en-US" sz="1400" b="1" i="1" dirty="0">
                <a:latin typeface="+mj-lt"/>
              </a:rPr>
              <a:t>Summarize the information by selecting and reporting the main features and make comparisons where relevant.</a:t>
            </a:r>
            <a:endParaRPr lang="en-US" sz="1400" dirty="0">
              <a:latin typeface="+mj-lt"/>
            </a:endParaRPr>
          </a:p>
          <a:p>
            <a:pPr marL="0" indent="0">
              <a:buNone/>
            </a:pPr>
            <a:r>
              <a:rPr lang="en-US" sz="1400" dirty="0">
                <a:latin typeface="+mj-lt"/>
              </a:rPr>
              <a:t>Write at least 150 words.</a:t>
            </a:r>
          </a:p>
          <a:p>
            <a:endParaRPr lang="en-US" sz="2400" dirty="0">
              <a:latin typeface="+mj-lt"/>
            </a:endParaRPr>
          </a:p>
        </p:txBody>
      </p:sp>
      <p:pic>
        <p:nvPicPr>
          <p:cNvPr id="5" name="Picture 4" descr="http://www.ieltsbuddy.com/images/xielts-task-1-fast-food.jpg.pagespeed.ic.Sl6naLxQ6z.jpg"/>
          <p:cNvPicPr/>
          <p:nvPr/>
        </p:nvPicPr>
        <p:blipFill>
          <a:blip r:embed="rId2">
            <a:extLst>
              <a:ext uri="{28A0092B-C50C-407E-A947-70E740481C1C}">
                <a14:useLocalDpi xmlns:a14="http://schemas.microsoft.com/office/drawing/2010/main" val="0"/>
              </a:ext>
            </a:extLst>
          </a:blip>
          <a:srcRect/>
          <a:stretch>
            <a:fillRect/>
          </a:stretch>
        </p:blipFill>
        <p:spPr bwMode="auto">
          <a:xfrm>
            <a:off x="3725763" y="1875718"/>
            <a:ext cx="4640165" cy="2748747"/>
          </a:xfrm>
          <a:prstGeom prst="rect">
            <a:avLst/>
          </a:prstGeom>
          <a:noFill/>
          <a:ln>
            <a:noFill/>
          </a:ln>
        </p:spPr>
      </p:pic>
    </p:spTree>
    <p:extLst>
      <p:ext uri="{BB962C8B-B14F-4D97-AF65-F5344CB8AC3E}">
        <p14:creationId xmlns:p14="http://schemas.microsoft.com/office/powerpoint/2010/main" val="1398338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40971" y="884657"/>
            <a:ext cx="5754700" cy="1477328"/>
          </a:xfrm>
          <a:prstGeom prst="rect">
            <a:avLst/>
          </a:prstGeom>
          <a:noFill/>
        </p:spPr>
        <p:txBody>
          <a:bodyPr wrap="square" rtlCol="0">
            <a:spAutoFit/>
          </a:bodyPr>
          <a:lstStyle/>
          <a:p>
            <a:r>
              <a:rPr lang="en-US" sz="1800" dirty="0"/>
              <a:t>There are three basic things you need to structure</a:t>
            </a:r>
          </a:p>
          <a:p>
            <a:endParaRPr lang="en-US" sz="1200" dirty="0"/>
          </a:p>
          <a:p>
            <a:pPr marL="192881" indent="-192881">
              <a:buFont typeface="+mj-lt"/>
              <a:buAutoNum type="arabicPeriod"/>
            </a:pPr>
            <a:r>
              <a:rPr lang="en-US" sz="2000" b="1" dirty="0"/>
              <a:t>Introduce the graph</a:t>
            </a:r>
            <a:endParaRPr lang="en-US" sz="2000" dirty="0"/>
          </a:p>
          <a:p>
            <a:pPr marL="192881" indent="-192881">
              <a:buFont typeface="+mj-lt"/>
              <a:buAutoNum type="arabicPeriod"/>
            </a:pPr>
            <a:r>
              <a:rPr lang="en-US" sz="2000" b="1" dirty="0"/>
              <a:t>Give an overview</a:t>
            </a:r>
            <a:endParaRPr lang="en-US" sz="2000" dirty="0"/>
          </a:p>
          <a:p>
            <a:pPr marL="192881" indent="-192881">
              <a:buFont typeface="+mj-lt"/>
              <a:buAutoNum type="arabicPeriod"/>
            </a:pPr>
            <a:r>
              <a:rPr lang="en-US" sz="2000" b="1" dirty="0"/>
              <a:t>Give the detail</a:t>
            </a:r>
            <a:endParaRPr lang="en-US" sz="2000" dirty="0"/>
          </a:p>
        </p:txBody>
      </p:sp>
    </p:spTree>
    <p:extLst>
      <p:ext uri="{BB962C8B-B14F-4D97-AF65-F5344CB8AC3E}">
        <p14:creationId xmlns:p14="http://schemas.microsoft.com/office/powerpoint/2010/main" val="3894033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a:latin typeface="+mj-lt"/>
              </a:rPr>
              <a:t>1.Introduce the graph</a:t>
            </a:r>
            <a:endParaRPr lang="en-US" sz="2000" dirty="0">
              <a:latin typeface="+mj-lt"/>
            </a:endParaRPr>
          </a:p>
        </p:txBody>
      </p:sp>
      <p:sp>
        <p:nvSpPr>
          <p:cNvPr id="3" name="Rectangle 2"/>
          <p:cNvSpPr/>
          <p:nvPr/>
        </p:nvSpPr>
        <p:spPr>
          <a:xfrm>
            <a:off x="824459" y="1371603"/>
            <a:ext cx="7787390" cy="600101"/>
          </a:xfrm>
          <a:prstGeom prst="rect">
            <a:avLst/>
          </a:prstGeom>
        </p:spPr>
        <p:txBody>
          <a:bodyPr wrap="square">
            <a:spAutoFit/>
          </a:bodyPr>
          <a:lstStyle/>
          <a:p>
            <a:pPr algn="just">
              <a:lnSpc>
                <a:spcPct val="107000"/>
              </a:lnSpc>
              <a:spcAft>
                <a:spcPts val="211"/>
              </a:spcAft>
            </a:pPr>
            <a:r>
              <a:rPr lang="en-US" sz="1600" i="1" dirty="0">
                <a:latin typeface="Arial" panose="020B0604020202020204" pitchFamily="34" charset="0"/>
                <a:ea typeface="Times New Roman" panose="02020603050405020304" pitchFamily="18" charset="0"/>
                <a:cs typeface="Arial" panose="020B0604020202020204" pitchFamily="34" charset="0"/>
              </a:rPr>
              <a:t>The line graph compares the fast food consumption of teenagers in Australia between 1975 and 2000, a period of 25 years.</a:t>
            </a:r>
          </a:p>
        </p:txBody>
      </p:sp>
      <p:pic>
        <p:nvPicPr>
          <p:cNvPr id="6" name="Picture 5" descr="http://www.ieltsbuddy.com/images/xielts-task-1-fast-food.jpg.pagespeed.ic.Sl6naLxQ6z.jpg"/>
          <p:cNvPicPr/>
          <p:nvPr/>
        </p:nvPicPr>
        <p:blipFill>
          <a:blip r:embed="rId3">
            <a:extLst>
              <a:ext uri="{28A0092B-C50C-407E-A947-70E740481C1C}">
                <a14:useLocalDpi xmlns:a14="http://schemas.microsoft.com/office/drawing/2010/main" val="0"/>
              </a:ext>
            </a:extLst>
          </a:blip>
          <a:srcRect/>
          <a:stretch>
            <a:fillRect/>
          </a:stretch>
        </p:blipFill>
        <p:spPr bwMode="auto">
          <a:xfrm>
            <a:off x="2639710" y="2256353"/>
            <a:ext cx="4150834" cy="2405588"/>
          </a:xfrm>
          <a:prstGeom prst="rect">
            <a:avLst/>
          </a:prstGeom>
          <a:noFill/>
          <a:ln>
            <a:noFill/>
          </a:ln>
        </p:spPr>
      </p:pic>
    </p:spTree>
    <p:extLst>
      <p:ext uri="{BB962C8B-B14F-4D97-AF65-F5344CB8AC3E}">
        <p14:creationId xmlns:p14="http://schemas.microsoft.com/office/powerpoint/2010/main" val="408869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a:latin typeface="+mj-lt"/>
              </a:rPr>
              <a:t>2.Give an overview</a:t>
            </a:r>
            <a:endParaRPr lang="en-US" sz="2400" dirty="0">
              <a:latin typeface="+mj-lt"/>
            </a:endParaRPr>
          </a:p>
        </p:txBody>
      </p:sp>
      <p:pic>
        <p:nvPicPr>
          <p:cNvPr id="6" name="Picture 5" descr="http://www.ieltsbuddy.com/images/xielts-task-1-fast-food.jpg.pagespeed.ic.Sl6naLxQ6z.jpg"/>
          <p:cNvPicPr/>
          <p:nvPr/>
        </p:nvPicPr>
        <p:blipFill>
          <a:blip r:embed="rId3">
            <a:extLst>
              <a:ext uri="{28A0092B-C50C-407E-A947-70E740481C1C}">
                <a14:useLocalDpi xmlns:a14="http://schemas.microsoft.com/office/drawing/2010/main" val="0"/>
              </a:ext>
            </a:extLst>
          </a:blip>
          <a:srcRect/>
          <a:stretch>
            <a:fillRect/>
          </a:stretch>
        </p:blipFill>
        <p:spPr bwMode="auto">
          <a:xfrm>
            <a:off x="3792515" y="1202094"/>
            <a:ext cx="3861771" cy="2287640"/>
          </a:xfrm>
          <a:prstGeom prst="rect">
            <a:avLst/>
          </a:prstGeom>
          <a:noFill/>
          <a:ln>
            <a:noFill/>
          </a:ln>
        </p:spPr>
      </p:pic>
      <p:sp>
        <p:nvSpPr>
          <p:cNvPr id="4" name="Rectangle 3"/>
          <p:cNvSpPr/>
          <p:nvPr/>
        </p:nvSpPr>
        <p:spPr>
          <a:xfrm>
            <a:off x="809713" y="1461063"/>
            <a:ext cx="2702744" cy="1310743"/>
          </a:xfrm>
          <a:prstGeom prst="rect">
            <a:avLst/>
          </a:prstGeom>
        </p:spPr>
        <p:txBody>
          <a:bodyPr wrap="square">
            <a:spAutoFit/>
          </a:bodyPr>
          <a:lstStyle/>
          <a:p>
            <a:pPr algn="justLow">
              <a:lnSpc>
                <a:spcPct val="107000"/>
              </a:lnSpc>
              <a:spcBef>
                <a:spcPts val="422"/>
              </a:spcBef>
              <a:spcAft>
                <a:spcPts val="633"/>
              </a:spcAft>
            </a:pPr>
            <a:r>
              <a:rPr lang="en-US" b="1" dirty="0">
                <a:latin typeface="Arial" panose="020B0604020202020204" pitchFamily="34" charset="0"/>
                <a:ea typeface="Times New Roman" panose="02020603050405020304" pitchFamily="18" charset="0"/>
                <a:cs typeface="Arial" panose="020B0604020202020204" pitchFamily="34" charset="0"/>
              </a:rPr>
              <a:t>state what the main trend or trends in the graph are</a:t>
            </a:r>
            <a:r>
              <a:rPr lang="en-US" dirty="0">
                <a:latin typeface="Arial" panose="020B0604020202020204" pitchFamily="34" charset="0"/>
                <a:ea typeface="Times New Roman" panose="02020603050405020304" pitchFamily="18" charset="0"/>
                <a:cs typeface="Arial" panose="020B0604020202020204" pitchFamily="34" charset="0"/>
              </a:rPr>
              <a:t>. Don’t give detail– you are just looking for something that </a:t>
            </a:r>
            <a:r>
              <a:rPr lang="en-US" b="1" dirty="0">
                <a:latin typeface="Arial" panose="020B0604020202020204" pitchFamily="34" charset="0"/>
                <a:ea typeface="Times New Roman" panose="02020603050405020304" pitchFamily="18" charset="0"/>
                <a:cs typeface="Arial" panose="020B0604020202020204" pitchFamily="34" charset="0"/>
              </a:rPr>
              <a:t>describes what is happening </a:t>
            </a:r>
            <a:r>
              <a:rPr lang="en-US" sz="1800" b="1" dirty="0">
                <a:solidFill>
                  <a:srgbClr val="0070C0"/>
                </a:solidFill>
                <a:latin typeface="Arial" panose="020B0604020202020204" pitchFamily="34" charset="0"/>
                <a:ea typeface="Times New Roman" panose="02020603050405020304" pitchFamily="18" charset="0"/>
                <a:cs typeface="Arial" panose="020B0604020202020204" pitchFamily="34" charset="0"/>
              </a:rPr>
              <a:t>overall.</a:t>
            </a:r>
            <a:endParaRPr lang="en-US" sz="1600" b="1" dirty="0">
              <a:solidFill>
                <a:srgbClr val="0070C0"/>
              </a:solidFill>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657808" y="3733960"/>
            <a:ext cx="7961535" cy="619272"/>
          </a:xfrm>
          <a:prstGeom prst="rect">
            <a:avLst/>
          </a:prstGeom>
        </p:spPr>
        <p:txBody>
          <a:bodyPr wrap="square">
            <a:spAutoFit/>
          </a:bodyPr>
          <a:lstStyle/>
          <a:p>
            <a:pPr algn="just">
              <a:lnSpc>
                <a:spcPct val="107000"/>
              </a:lnSpc>
              <a:spcAft>
                <a:spcPts val="211"/>
              </a:spcAft>
            </a:pPr>
            <a:r>
              <a:rPr lang="en-US" sz="1600" i="1" dirty="0">
                <a:latin typeface="Arial" panose="020B0604020202020204" pitchFamily="34" charset="0"/>
                <a:ea typeface="Times New Roman" panose="02020603050405020304" pitchFamily="18" charset="0"/>
                <a:cs typeface="Arial" panose="020B0604020202020204" pitchFamily="34" charset="0"/>
              </a:rPr>
              <a:t>Overall, the consumption of fish and chips declined over the period, whereas the amount of pizza and hamburgers that were eaten increased.</a:t>
            </a:r>
            <a:endParaRPr lang="en-US"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51698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latin typeface="+mj-lt"/>
              </a:rPr>
              <a:t>3. Give the Detail</a:t>
            </a:r>
            <a:endParaRPr lang="en-US" sz="2400" dirty="0">
              <a:latin typeface="+mj-lt"/>
            </a:endParaRPr>
          </a:p>
        </p:txBody>
      </p:sp>
      <p:pic>
        <p:nvPicPr>
          <p:cNvPr id="6" name="Picture 5" descr="http://www.ieltsbuddy.com/images/xielts-task-1-fast-food.jpg.pagespeed.ic.Sl6naLxQ6z.jpg"/>
          <p:cNvPicPr/>
          <p:nvPr/>
        </p:nvPicPr>
        <p:blipFill>
          <a:blip r:embed="rId3">
            <a:extLst>
              <a:ext uri="{28A0092B-C50C-407E-A947-70E740481C1C}">
                <a14:useLocalDpi xmlns:a14="http://schemas.microsoft.com/office/drawing/2010/main" val="0"/>
              </a:ext>
            </a:extLst>
          </a:blip>
          <a:srcRect/>
          <a:stretch>
            <a:fillRect/>
          </a:stretch>
        </p:blipFill>
        <p:spPr bwMode="auto">
          <a:xfrm>
            <a:off x="2598923" y="2661088"/>
            <a:ext cx="3801876" cy="2252160"/>
          </a:xfrm>
          <a:prstGeom prst="rect">
            <a:avLst/>
          </a:prstGeom>
          <a:noFill/>
          <a:ln>
            <a:noFill/>
          </a:ln>
        </p:spPr>
      </p:pic>
      <p:sp>
        <p:nvSpPr>
          <p:cNvPr id="3" name="Rectangle 2"/>
          <p:cNvSpPr/>
          <p:nvPr/>
        </p:nvSpPr>
        <p:spPr>
          <a:xfrm>
            <a:off x="883838" y="1211379"/>
            <a:ext cx="7715876" cy="1040349"/>
          </a:xfrm>
          <a:prstGeom prst="rect">
            <a:avLst/>
          </a:prstGeom>
        </p:spPr>
        <p:txBody>
          <a:bodyPr wrap="square">
            <a:spAutoFit/>
          </a:bodyPr>
          <a:lstStyle/>
          <a:p>
            <a:pPr algn="just">
              <a:lnSpc>
                <a:spcPct val="107000"/>
              </a:lnSpc>
              <a:spcBef>
                <a:spcPts val="422"/>
              </a:spcBef>
              <a:spcAft>
                <a:spcPts val="633"/>
              </a:spcAft>
            </a:pPr>
            <a:r>
              <a:rPr lang="en-US" dirty="0">
                <a:latin typeface="Arial" panose="020B0604020202020204" pitchFamily="34" charset="0"/>
                <a:ea typeface="Times New Roman" panose="02020603050405020304" pitchFamily="18" charset="0"/>
                <a:cs typeface="Arial" panose="020B0604020202020204" pitchFamily="34" charset="0"/>
              </a:rPr>
              <a:t>You can now give more specific detail in the body paragraphs.</a:t>
            </a:r>
          </a:p>
          <a:p>
            <a:pPr algn="just">
              <a:lnSpc>
                <a:spcPct val="107000"/>
              </a:lnSpc>
              <a:spcBef>
                <a:spcPts val="422"/>
              </a:spcBef>
              <a:spcAft>
                <a:spcPts val="633"/>
              </a:spcAft>
            </a:pPr>
            <a:r>
              <a:rPr lang="en-US" dirty="0">
                <a:latin typeface="Arial" panose="020B0604020202020204" pitchFamily="34" charset="0"/>
                <a:ea typeface="Times New Roman" panose="02020603050405020304" pitchFamily="18" charset="0"/>
                <a:cs typeface="Arial" panose="020B0604020202020204" pitchFamily="34" charset="0"/>
              </a:rPr>
              <a:t>The key to organizing your body paragraphs is to </a:t>
            </a:r>
            <a:r>
              <a:rPr lang="en-US" dirty="0">
                <a:solidFill>
                  <a:srgbClr val="0070C0"/>
                </a:solidFill>
                <a:latin typeface="Arial" panose="020B0604020202020204" pitchFamily="34" charset="0"/>
                <a:ea typeface="Times New Roman" panose="02020603050405020304" pitchFamily="18" charset="0"/>
                <a:cs typeface="Arial" panose="020B0604020202020204" pitchFamily="34" charset="0"/>
              </a:rPr>
              <a:t>group data together </a:t>
            </a:r>
            <a:r>
              <a:rPr lang="en-US" dirty="0">
                <a:latin typeface="Arial" panose="020B0604020202020204" pitchFamily="34" charset="0"/>
                <a:ea typeface="Times New Roman" panose="02020603050405020304" pitchFamily="18" charset="0"/>
                <a:cs typeface="Arial" panose="020B0604020202020204" pitchFamily="34" charset="0"/>
              </a:rPr>
              <a:t>where there are</a:t>
            </a:r>
            <a:r>
              <a:rPr lang="en-US" dirty="0">
                <a:solidFill>
                  <a:srgbClr val="0070C0"/>
                </a:solidFill>
                <a:latin typeface="Arial" panose="020B0604020202020204" pitchFamily="34" charset="0"/>
                <a:ea typeface="Times New Roman" panose="02020603050405020304" pitchFamily="18" charset="0"/>
                <a:cs typeface="Arial" panose="020B0604020202020204" pitchFamily="34" charset="0"/>
              </a:rPr>
              <a:t> patterns.</a:t>
            </a:r>
          </a:p>
          <a:p>
            <a:pPr algn="just">
              <a:lnSpc>
                <a:spcPct val="107000"/>
              </a:lnSpc>
              <a:spcBef>
                <a:spcPts val="422"/>
              </a:spcBef>
              <a:spcAft>
                <a:spcPts val="633"/>
              </a:spcAft>
            </a:pPr>
            <a:r>
              <a:rPr lang="en-US" dirty="0">
                <a:latin typeface="Arial" panose="020B0604020202020204" pitchFamily="34" charset="0"/>
                <a:ea typeface="Times New Roman" panose="02020603050405020304" pitchFamily="18" charset="0"/>
                <a:cs typeface="Arial" panose="020B0604020202020204" pitchFamily="34" charset="0"/>
              </a:rPr>
              <a:t>To do this you need to </a:t>
            </a:r>
            <a:r>
              <a:rPr lang="en-US" dirty="0">
                <a:solidFill>
                  <a:srgbClr val="0070C0"/>
                </a:solidFill>
                <a:latin typeface="Arial" panose="020B0604020202020204" pitchFamily="34" charset="0"/>
                <a:ea typeface="Times New Roman" panose="02020603050405020304" pitchFamily="18" charset="0"/>
                <a:cs typeface="Arial" panose="020B0604020202020204" pitchFamily="34" charset="0"/>
              </a:rPr>
              <a:t>identify any similarities and differences.</a:t>
            </a:r>
          </a:p>
        </p:txBody>
      </p:sp>
    </p:spTree>
    <p:extLst>
      <p:ext uri="{BB962C8B-B14F-4D97-AF65-F5344CB8AC3E}">
        <p14:creationId xmlns:p14="http://schemas.microsoft.com/office/powerpoint/2010/main" val="396027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latin typeface="+mj-lt"/>
              </a:rPr>
              <a:t>3. Give the Detail</a:t>
            </a:r>
          </a:p>
        </p:txBody>
      </p:sp>
      <p:pic>
        <p:nvPicPr>
          <p:cNvPr id="6" name="Picture 5" descr="http://www.ieltsbuddy.com/images/xielts-task-1-fast-food.jpg.pagespeed.ic.Sl6naLxQ6z.jpg"/>
          <p:cNvPicPr/>
          <p:nvPr/>
        </p:nvPicPr>
        <p:blipFill>
          <a:blip r:embed="rId3">
            <a:extLst>
              <a:ext uri="{28A0092B-C50C-407E-A947-70E740481C1C}">
                <a14:useLocalDpi xmlns:a14="http://schemas.microsoft.com/office/drawing/2010/main" val="0"/>
              </a:ext>
            </a:extLst>
          </a:blip>
          <a:srcRect/>
          <a:stretch>
            <a:fillRect/>
          </a:stretch>
        </p:blipFill>
        <p:spPr bwMode="auto">
          <a:xfrm>
            <a:off x="5617029" y="1216006"/>
            <a:ext cx="3304689" cy="1839248"/>
          </a:xfrm>
          <a:prstGeom prst="rect">
            <a:avLst/>
          </a:prstGeom>
          <a:noFill/>
          <a:ln>
            <a:noFill/>
          </a:ln>
        </p:spPr>
      </p:pic>
      <p:sp>
        <p:nvSpPr>
          <p:cNvPr id="3" name="Rectangle 2"/>
          <p:cNvSpPr/>
          <p:nvPr/>
        </p:nvSpPr>
        <p:spPr>
          <a:xfrm>
            <a:off x="710275" y="1104956"/>
            <a:ext cx="4906754" cy="2223686"/>
          </a:xfrm>
          <a:prstGeom prst="rect">
            <a:avLst/>
          </a:prstGeom>
        </p:spPr>
        <p:txBody>
          <a:bodyPr wrap="square">
            <a:spAutoFit/>
          </a:bodyPr>
          <a:lstStyle/>
          <a:p>
            <a:pPr algn="just"/>
            <a:r>
              <a:rPr lang="en-US" sz="1600" i="1" dirty="0">
                <a:latin typeface="Arial" panose="020B0604020202020204" pitchFamily="34" charset="0"/>
                <a:ea typeface="Times New Roman" panose="02020603050405020304" pitchFamily="18" charset="0"/>
                <a:cs typeface="Arial" panose="020B0604020202020204" pitchFamily="34" charset="0"/>
              </a:rPr>
              <a:t>In 1975, the most popular fast food with Australian teenagers was fish and chips, being eaten 100 times a year. This was far higher than Pizza and hamburgers, which were consumed approximately 5 times a year. However, apart from a brief rise again from 1980 to 1985, the consumption of fish and chips gradually declined over the 25 year timescale to finish at just under 40.</a:t>
            </a:r>
          </a:p>
          <a:p>
            <a:pPr algn="just"/>
            <a:endParaRPr lang="en-US" sz="1050" i="1" dirty="0">
              <a:latin typeface="Arial" panose="020B0604020202020204" pitchFamily="34" charset="0"/>
              <a:ea typeface="Times New Roman" panose="02020603050405020304" pitchFamily="18" charset="0"/>
            </a:endParaRPr>
          </a:p>
        </p:txBody>
      </p:sp>
      <p:sp>
        <p:nvSpPr>
          <p:cNvPr id="4" name="Rectangle 3"/>
          <p:cNvSpPr/>
          <p:nvPr/>
        </p:nvSpPr>
        <p:spPr>
          <a:xfrm>
            <a:off x="710275" y="3234829"/>
            <a:ext cx="7989162" cy="1569660"/>
          </a:xfrm>
          <a:prstGeom prst="rect">
            <a:avLst/>
          </a:prstGeom>
        </p:spPr>
        <p:txBody>
          <a:bodyPr wrap="square">
            <a:spAutoFit/>
          </a:bodyPr>
          <a:lstStyle/>
          <a:p>
            <a:pPr algn="just"/>
            <a:r>
              <a:rPr lang="en-US" sz="1600" i="1" dirty="0">
                <a:latin typeface="Arial" panose="020B0604020202020204" pitchFamily="34" charset="0"/>
                <a:ea typeface="Times New Roman" panose="02020603050405020304" pitchFamily="18" charset="0"/>
                <a:cs typeface="Arial" panose="020B0604020202020204" pitchFamily="34" charset="0"/>
              </a:rPr>
              <a:t>In sharp contrast to this, teenagers ate the other two fast foods at much higher levels. Pizza consumption increased gradually until it overtook the consumption of fish and chips in 1990. It then levelled off from 1995 to 2000. The biggest rise was seen in hamburgers as the occasions they were eaten increased sharply throughout the 1970’s and 1980’s, exceeding that of fish and chips in 1985. It finished at the same level that fish and chips began, with consumption at 100 times a year.</a:t>
            </a:r>
          </a:p>
        </p:txBody>
      </p:sp>
    </p:spTree>
    <p:extLst>
      <p:ext uri="{BB962C8B-B14F-4D97-AF65-F5344CB8AC3E}">
        <p14:creationId xmlns:p14="http://schemas.microsoft.com/office/powerpoint/2010/main" val="4654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871" y="433094"/>
            <a:ext cx="3372272" cy="2545854"/>
          </a:xfrm>
        </p:spPr>
        <p:txBody>
          <a:bodyPr>
            <a:noAutofit/>
          </a:bodyPr>
          <a:lstStyle/>
          <a:p>
            <a:pPr marL="0" indent="0" algn="just">
              <a:buNone/>
            </a:pPr>
            <a:r>
              <a:rPr lang="en-US" sz="1200" dirty="0">
                <a:latin typeface="+mj-lt"/>
              </a:rPr>
              <a:t>The line graph compares the fast food consumption of teenagers in Australia between 1975 and 2000, a period of 25 years. </a:t>
            </a:r>
            <a:r>
              <a:rPr lang="en-US" sz="1200" dirty="0">
                <a:solidFill>
                  <a:schemeClr val="accent1"/>
                </a:solidFill>
                <a:latin typeface="+mj-lt"/>
              </a:rPr>
              <a:t>Overall, the consumption of fish and chips declined over the period, whereas the amount of pizza and hamburgers that were eaten increased.</a:t>
            </a:r>
          </a:p>
          <a:p>
            <a:pPr marL="0" indent="0" algn="just">
              <a:buNone/>
            </a:pPr>
            <a:r>
              <a:rPr lang="en-US" sz="1200" dirty="0">
                <a:solidFill>
                  <a:schemeClr val="accent5">
                    <a:lumMod val="75000"/>
                  </a:schemeClr>
                </a:solidFill>
                <a:latin typeface="+mj-lt"/>
              </a:rPr>
              <a:t>In 1975, the most popular fast food with Australian teenagers was fish and chips, being eaten 100 times a year. This was far higher than Pizza and hamburgers, which were consumed approximately 5 times a year. However, apart from a brief rise again from 1980 to 1985, the consumption of fish and chips gradually declined over the 25 year timescale to finish at just under 40.</a:t>
            </a:r>
          </a:p>
          <a:p>
            <a:pPr marL="0" indent="0" algn="just">
              <a:buNone/>
            </a:pPr>
            <a:endParaRPr lang="en-US" sz="1200" dirty="0">
              <a:solidFill>
                <a:schemeClr val="accent5">
                  <a:lumMod val="75000"/>
                </a:schemeClr>
              </a:solidFill>
              <a:latin typeface="+mj-lt"/>
            </a:endParaRPr>
          </a:p>
        </p:txBody>
      </p:sp>
      <p:sp>
        <p:nvSpPr>
          <p:cNvPr id="4" name="Rectangle 3"/>
          <p:cNvSpPr/>
          <p:nvPr/>
        </p:nvSpPr>
        <p:spPr>
          <a:xfrm>
            <a:off x="328871" y="3746519"/>
            <a:ext cx="8267988" cy="1015663"/>
          </a:xfrm>
          <a:prstGeom prst="rect">
            <a:avLst/>
          </a:prstGeom>
        </p:spPr>
        <p:txBody>
          <a:bodyPr wrap="square">
            <a:spAutoFit/>
          </a:bodyPr>
          <a:lstStyle/>
          <a:p>
            <a:r>
              <a:rPr lang="en-US" sz="1200" dirty="0">
                <a:solidFill>
                  <a:schemeClr val="accent5">
                    <a:lumMod val="75000"/>
                  </a:schemeClr>
                </a:solidFill>
                <a:latin typeface="+mj-lt"/>
                <a:ea typeface="Roboto"/>
                <a:cs typeface="Roboto"/>
                <a:sym typeface="Roboto"/>
              </a:rPr>
              <a:t>In sharp contrast to this, teenagers ate the other two fast foods at much higher levels. Pizza consumption increased gradually until it overtook the consumption of fish and chips in 1990. It then levelled off from 1995 to 2000. The biggest rise was seen in hamburgers as the occasions they were eaten increased sharply throughout the 1970’s and 1980’s, exceeding that of fish and chips in 1985. It finished at the same level that fish and chips began, with consumption at 100 times a year.</a:t>
            </a:r>
          </a:p>
        </p:txBody>
      </p:sp>
      <p:pic>
        <p:nvPicPr>
          <p:cNvPr id="5" name="Picture 4" descr="http://www.ieltsbuddy.com/images/xielts-task-1-fast-food.jpg.pagespeed.ic.Sl6naLxQ6z.jpg"/>
          <p:cNvPicPr/>
          <p:nvPr/>
        </p:nvPicPr>
        <p:blipFill>
          <a:blip r:embed="rId2">
            <a:extLst>
              <a:ext uri="{28A0092B-C50C-407E-A947-70E740481C1C}">
                <a14:useLocalDpi xmlns:a14="http://schemas.microsoft.com/office/drawing/2010/main" val="0"/>
              </a:ext>
            </a:extLst>
          </a:blip>
          <a:srcRect/>
          <a:stretch>
            <a:fillRect/>
          </a:stretch>
        </p:blipFill>
        <p:spPr bwMode="auto">
          <a:xfrm>
            <a:off x="3874009" y="800373"/>
            <a:ext cx="4659081" cy="2759950"/>
          </a:xfrm>
          <a:prstGeom prst="rect">
            <a:avLst/>
          </a:prstGeom>
          <a:noFill/>
          <a:ln>
            <a:noFill/>
          </a:ln>
        </p:spPr>
      </p:pic>
    </p:spTree>
    <p:extLst>
      <p:ext uri="{BB962C8B-B14F-4D97-AF65-F5344CB8AC3E}">
        <p14:creationId xmlns:p14="http://schemas.microsoft.com/office/powerpoint/2010/main" val="253686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16158" y="548087"/>
            <a:ext cx="4572000" cy="3539430"/>
          </a:xfrm>
          <a:prstGeom prst="rect">
            <a:avLst/>
          </a:prstGeom>
        </p:spPr>
        <p:txBody>
          <a:bodyPr>
            <a:spAutoFit/>
          </a:bodyPr>
          <a:lstStyle/>
          <a:p>
            <a:r>
              <a:rPr lang="en-US" sz="2800" dirty="0">
                <a:solidFill>
                  <a:schemeClr val="tx1"/>
                </a:solidFill>
                <a:latin typeface="Söhne"/>
              </a:rPr>
              <a:t>Logic</a:t>
            </a:r>
          </a:p>
          <a:p>
            <a:r>
              <a:rPr lang="en-US" sz="2800" dirty="0">
                <a:solidFill>
                  <a:schemeClr val="tx1"/>
                </a:solidFill>
                <a:latin typeface="Söhne"/>
              </a:rPr>
              <a:t>Patience</a:t>
            </a:r>
          </a:p>
          <a:p>
            <a:r>
              <a:rPr lang="en-US" sz="2800" dirty="0">
                <a:solidFill>
                  <a:schemeClr val="tx1"/>
                </a:solidFill>
                <a:latin typeface="Söhne"/>
              </a:rPr>
              <a:t>Precision</a:t>
            </a:r>
          </a:p>
          <a:p>
            <a:r>
              <a:rPr lang="en-US" sz="2800" dirty="0">
                <a:solidFill>
                  <a:schemeClr val="tx1"/>
                </a:solidFill>
                <a:latin typeface="Söhne"/>
              </a:rPr>
              <a:t>Patterns</a:t>
            </a:r>
          </a:p>
          <a:p>
            <a:r>
              <a:rPr lang="en-US" sz="2800" dirty="0">
                <a:solidFill>
                  <a:schemeClr val="tx1"/>
                </a:solidFill>
                <a:latin typeface="Söhne"/>
              </a:rPr>
              <a:t>Critical Thinking</a:t>
            </a:r>
          </a:p>
          <a:p>
            <a:r>
              <a:rPr lang="en-US" sz="2800" dirty="0">
                <a:solidFill>
                  <a:schemeClr val="tx1"/>
                </a:solidFill>
                <a:latin typeface="Söhne"/>
              </a:rPr>
              <a:t>Perseverance</a:t>
            </a:r>
          </a:p>
          <a:p>
            <a:r>
              <a:rPr lang="en-US" sz="2800" dirty="0">
                <a:solidFill>
                  <a:schemeClr val="tx1"/>
                </a:solidFill>
                <a:latin typeface="Söhne"/>
              </a:rPr>
              <a:t>Enjoyment</a:t>
            </a:r>
          </a:p>
          <a:p>
            <a:r>
              <a:rPr lang="en-US" sz="2800" dirty="0">
                <a:solidFill>
                  <a:schemeClr val="tx1"/>
                </a:solidFill>
                <a:latin typeface="Söhne"/>
              </a:rPr>
              <a:t>Teamwork </a:t>
            </a:r>
          </a:p>
        </p:txBody>
      </p:sp>
      <p:sp>
        <p:nvSpPr>
          <p:cNvPr id="2" name="TextBox 1"/>
          <p:cNvSpPr txBox="1"/>
          <p:nvPr/>
        </p:nvSpPr>
        <p:spPr>
          <a:xfrm>
            <a:off x="5681272" y="3979889"/>
            <a:ext cx="3020379" cy="400110"/>
          </a:xfrm>
          <a:prstGeom prst="rect">
            <a:avLst/>
          </a:prstGeom>
          <a:noFill/>
        </p:spPr>
        <p:txBody>
          <a:bodyPr wrap="none" rtlCol="0">
            <a:spAutoFit/>
          </a:bodyPr>
          <a:lstStyle/>
          <a:p>
            <a:r>
              <a:rPr lang="en-US" sz="2000" b="1" dirty="0">
                <a:solidFill>
                  <a:schemeClr val="accent5">
                    <a:lumMod val="50000"/>
                  </a:schemeClr>
                </a:solidFill>
              </a:rPr>
              <a:t>Proper Communication</a:t>
            </a:r>
          </a:p>
        </p:txBody>
      </p:sp>
      <p:grpSp>
        <p:nvGrpSpPr>
          <p:cNvPr id="5" name="Google Shape;1296;p39"/>
          <p:cNvGrpSpPr/>
          <p:nvPr/>
        </p:nvGrpSpPr>
        <p:grpSpPr>
          <a:xfrm>
            <a:off x="4749856" y="3771819"/>
            <a:ext cx="1041343" cy="923879"/>
            <a:chOff x="3235438" y="1970604"/>
            <a:chExt cx="354363" cy="354745"/>
          </a:xfrm>
        </p:grpSpPr>
        <p:sp>
          <p:nvSpPr>
            <p:cNvPr id="6" name="Google Shape;1297;p39"/>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7" name="Google Shape;1298;p39"/>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8" name="Google Shape;1299;p39"/>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9" name="Google Shape;1300;p39"/>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0" name="Google Shape;1301;p39"/>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1" name="Google Shape;1302;p39"/>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2" name="Google Shape;1303;p39"/>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3" name="Google Shape;1304;p39"/>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4" name="Google Shape;1305;p39"/>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5" name="Google Shape;1306;p39"/>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6" name="Google Shape;1307;p39"/>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7" name="Google Shape;1308;p39"/>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sp>
          <p:nvSpPr>
            <p:cNvPr id="18" name="Google Shape;1309;p39"/>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grpSp>
    </p:spTree>
    <p:extLst>
      <p:ext uri="{BB962C8B-B14F-4D97-AF65-F5344CB8AC3E}">
        <p14:creationId xmlns:p14="http://schemas.microsoft.com/office/powerpoint/2010/main" val="343195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animClr clrSpc="rgb" dir="cw">
                                      <p:cBhvr>
                                        <p:cTn id="7" dur="2000" fill="hold"/>
                                        <p:tgtEl>
                                          <p:spTgt spid="3">
                                            <p:txEl>
                                              <p:pRg st="0" end="0"/>
                                            </p:txEl>
                                          </p:spTgt>
                                        </p:tgtEl>
                                        <p:attrNameLst>
                                          <p:attrName>fillcolor</p:attrName>
                                        </p:attrNameLst>
                                      </p:cBhvr>
                                      <p:to>
                                        <a:schemeClr val="accent2"/>
                                      </p:to>
                                    </p:animClr>
                                    <p:set>
                                      <p:cBhvr>
                                        <p:cTn id="8" dur="2000" fill="hold"/>
                                        <p:tgtEl>
                                          <p:spTgt spid="3">
                                            <p:txEl>
                                              <p:pRg st="0" end="0"/>
                                            </p:txEl>
                                          </p:spTgt>
                                        </p:tgtEl>
                                        <p:attrNameLst>
                                          <p:attrName>fill.type</p:attrName>
                                        </p:attrNameLst>
                                      </p:cBhvr>
                                      <p:to>
                                        <p:strVal val="solid"/>
                                      </p:to>
                                    </p:set>
                                    <p:set>
                                      <p:cBhvr>
                                        <p:cTn id="9" dur="20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2000" fill="hold"/>
                                        <p:tgtEl>
                                          <p:spTgt spid="3">
                                            <p:txEl>
                                              <p:pRg st="1" end="1"/>
                                            </p:txEl>
                                          </p:spTgt>
                                        </p:tgtEl>
                                        <p:attrNameLst>
                                          <p:attrName>style.color</p:attrName>
                                        </p:attrNameLst>
                                      </p:cBhvr>
                                      <p:to>
                                        <a:schemeClr val="accent2"/>
                                      </p:to>
                                    </p:animClr>
                                    <p:animClr clrSpc="rgb" dir="cw">
                                      <p:cBhvr>
                                        <p:cTn id="12" dur="2000" fill="hold"/>
                                        <p:tgtEl>
                                          <p:spTgt spid="3">
                                            <p:txEl>
                                              <p:pRg st="1" end="1"/>
                                            </p:txEl>
                                          </p:spTgt>
                                        </p:tgtEl>
                                        <p:attrNameLst>
                                          <p:attrName>fillcolor</p:attrName>
                                        </p:attrNameLst>
                                      </p:cBhvr>
                                      <p:to>
                                        <a:schemeClr val="accent2"/>
                                      </p:to>
                                    </p:animClr>
                                    <p:set>
                                      <p:cBhvr>
                                        <p:cTn id="13" dur="2000" fill="hold"/>
                                        <p:tgtEl>
                                          <p:spTgt spid="3">
                                            <p:txEl>
                                              <p:pRg st="1" end="1"/>
                                            </p:txEl>
                                          </p:spTgt>
                                        </p:tgtEl>
                                        <p:attrNameLst>
                                          <p:attrName>fill.type</p:attrName>
                                        </p:attrNameLst>
                                      </p:cBhvr>
                                      <p:to>
                                        <p:strVal val="solid"/>
                                      </p:to>
                                    </p:set>
                                    <p:set>
                                      <p:cBhvr>
                                        <p:cTn id="14" dur="20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2000" fill="hold"/>
                                        <p:tgtEl>
                                          <p:spTgt spid="3">
                                            <p:txEl>
                                              <p:pRg st="2" end="2"/>
                                            </p:txEl>
                                          </p:spTgt>
                                        </p:tgtEl>
                                        <p:attrNameLst>
                                          <p:attrName>style.color</p:attrName>
                                        </p:attrNameLst>
                                      </p:cBhvr>
                                      <p:to>
                                        <a:schemeClr val="accent2"/>
                                      </p:to>
                                    </p:animClr>
                                    <p:animClr clrSpc="rgb" dir="cw">
                                      <p:cBhvr>
                                        <p:cTn id="17" dur="2000" fill="hold"/>
                                        <p:tgtEl>
                                          <p:spTgt spid="3">
                                            <p:txEl>
                                              <p:pRg st="2" end="2"/>
                                            </p:txEl>
                                          </p:spTgt>
                                        </p:tgtEl>
                                        <p:attrNameLst>
                                          <p:attrName>fillcolor</p:attrName>
                                        </p:attrNameLst>
                                      </p:cBhvr>
                                      <p:to>
                                        <a:schemeClr val="accent2"/>
                                      </p:to>
                                    </p:animClr>
                                    <p:set>
                                      <p:cBhvr>
                                        <p:cTn id="18" dur="2000" fill="hold"/>
                                        <p:tgtEl>
                                          <p:spTgt spid="3">
                                            <p:txEl>
                                              <p:pRg st="2" end="2"/>
                                            </p:txEl>
                                          </p:spTgt>
                                        </p:tgtEl>
                                        <p:attrNameLst>
                                          <p:attrName>fill.type</p:attrName>
                                        </p:attrNameLst>
                                      </p:cBhvr>
                                      <p:to>
                                        <p:strVal val="solid"/>
                                      </p:to>
                                    </p:set>
                                    <p:set>
                                      <p:cBhvr>
                                        <p:cTn id="19" dur="2000" fill="hold"/>
                                        <p:tgtEl>
                                          <p:spTgt spid="3">
                                            <p:txEl>
                                              <p:pRg st="2" end="2"/>
                                            </p:txEl>
                                          </p:spTgt>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2000" fill="hold"/>
                                        <p:tgtEl>
                                          <p:spTgt spid="3">
                                            <p:txEl>
                                              <p:pRg st="3" end="3"/>
                                            </p:txEl>
                                          </p:spTgt>
                                        </p:tgtEl>
                                        <p:attrNameLst>
                                          <p:attrName>style.color</p:attrName>
                                        </p:attrNameLst>
                                      </p:cBhvr>
                                      <p:to>
                                        <a:schemeClr val="accent2"/>
                                      </p:to>
                                    </p:animClr>
                                    <p:animClr clrSpc="rgb" dir="cw">
                                      <p:cBhvr>
                                        <p:cTn id="22" dur="2000" fill="hold"/>
                                        <p:tgtEl>
                                          <p:spTgt spid="3">
                                            <p:txEl>
                                              <p:pRg st="3" end="3"/>
                                            </p:txEl>
                                          </p:spTgt>
                                        </p:tgtEl>
                                        <p:attrNameLst>
                                          <p:attrName>fillcolor</p:attrName>
                                        </p:attrNameLst>
                                      </p:cBhvr>
                                      <p:to>
                                        <a:schemeClr val="accent2"/>
                                      </p:to>
                                    </p:animClr>
                                    <p:set>
                                      <p:cBhvr>
                                        <p:cTn id="23" dur="2000" fill="hold"/>
                                        <p:tgtEl>
                                          <p:spTgt spid="3">
                                            <p:txEl>
                                              <p:pRg st="3" end="3"/>
                                            </p:txEl>
                                          </p:spTgt>
                                        </p:tgtEl>
                                        <p:attrNameLst>
                                          <p:attrName>fill.type</p:attrName>
                                        </p:attrNameLst>
                                      </p:cBhvr>
                                      <p:to>
                                        <p:strVal val="solid"/>
                                      </p:to>
                                    </p:set>
                                    <p:set>
                                      <p:cBhvr>
                                        <p:cTn id="24" dur="2000" fill="hold"/>
                                        <p:tgtEl>
                                          <p:spTgt spid="3">
                                            <p:txEl>
                                              <p:pRg st="3" end="3"/>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2000" fill="hold"/>
                                        <p:tgtEl>
                                          <p:spTgt spid="3">
                                            <p:txEl>
                                              <p:pRg st="4" end="4"/>
                                            </p:txEl>
                                          </p:spTgt>
                                        </p:tgtEl>
                                        <p:attrNameLst>
                                          <p:attrName>style.color</p:attrName>
                                        </p:attrNameLst>
                                      </p:cBhvr>
                                      <p:to>
                                        <a:schemeClr val="accent2"/>
                                      </p:to>
                                    </p:animClr>
                                    <p:animClr clrSpc="rgb" dir="cw">
                                      <p:cBhvr>
                                        <p:cTn id="27" dur="2000" fill="hold"/>
                                        <p:tgtEl>
                                          <p:spTgt spid="3">
                                            <p:txEl>
                                              <p:pRg st="4" end="4"/>
                                            </p:txEl>
                                          </p:spTgt>
                                        </p:tgtEl>
                                        <p:attrNameLst>
                                          <p:attrName>fillcolor</p:attrName>
                                        </p:attrNameLst>
                                      </p:cBhvr>
                                      <p:to>
                                        <a:schemeClr val="accent2"/>
                                      </p:to>
                                    </p:animClr>
                                    <p:set>
                                      <p:cBhvr>
                                        <p:cTn id="28" dur="2000" fill="hold"/>
                                        <p:tgtEl>
                                          <p:spTgt spid="3">
                                            <p:txEl>
                                              <p:pRg st="4" end="4"/>
                                            </p:txEl>
                                          </p:spTgt>
                                        </p:tgtEl>
                                        <p:attrNameLst>
                                          <p:attrName>fill.type</p:attrName>
                                        </p:attrNameLst>
                                      </p:cBhvr>
                                      <p:to>
                                        <p:strVal val="solid"/>
                                      </p:to>
                                    </p:set>
                                    <p:set>
                                      <p:cBhvr>
                                        <p:cTn id="29" dur="2000" fill="hold"/>
                                        <p:tgtEl>
                                          <p:spTgt spid="3">
                                            <p:txEl>
                                              <p:pRg st="4" end="4"/>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2000" fill="hold"/>
                                        <p:tgtEl>
                                          <p:spTgt spid="3">
                                            <p:txEl>
                                              <p:pRg st="5" end="5"/>
                                            </p:txEl>
                                          </p:spTgt>
                                        </p:tgtEl>
                                        <p:attrNameLst>
                                          <p:attrName>style.color</p:attrName>
                                        </p:attrNameLst>
                                      </p:cBhvr>
                                      <p:to>
                                        <a:schemeClr val="accent2"/>
                                      </p:to>
                                    </p:animClr>
                                    <p:animClr clrSpc="rgb" dir="cw">
                                      <p:cBhvr>
                                        <p:cTn id="32" dur="2000" fill="hold"/>
                                        <p:tgtEl>
                                          <p:spTgt spid="3">
                                            <p:txEl>
                                              <p:pRg st="5" end="5"/>
                                            </p:txEl>
                                          </p:spTgt>
                                        </p:tgtEl>
                                        <p:attrNameLst>
                                          <p:attrName>fillcolor</p:attrName>
                                        </p:attrNameLst>
                                      </p:cBhvr>
                                      <p:to>
                                        <a:schemeClr val="accent2"/>
                                      </p:to>
                                    </p:animClr>
                                    <p:set>
                                      <p:cBhvr>
                                        <p:cTn id="33" dur="2000" fill="hold"/>
                                        <p:tgtEl>
                                          <p:spTgt spid="3">
                                            <p:txEl>
                                              <p:pRg st="5" end="5"/>
                                            </p:txEl>
                                          </p:spTgt>
                                        </p:tgtEl>
                                        <p:attrNameLst>
                                          <p:attrName>fill.type</p:attrName>
                                        </p:attrNameLst>
                                      </p:cBhvr>
                                      <p:to>
                                        <p:strVal val="solid"/>
                                      </p:to>
                                    </p:set>
                                    <p:set>
                                      <p:cBhvr>
                                        <p:cTn id="34" dur="2000" fill="hold"/>
                                        <p:tgtEl>
                                          <p:spTgt spid="3">
                                            <p:txEl>
                                              <p:pRg st="5" end="5"/>
                                            </p:txEl>
                                          </p:spTgt>
                                        </p:tgtEl>
                                        <p:attrNameLst>
                                          <p:attrName>fill.on</p:attrName>
                                        </p:attrNameLst>
                                      </p:cBhvr>
                                      <p:to>
                                        <p:strVal val="true"/>
                                      </p:to>
                                    </p:set>
                                  </p:childTnLst>
                                </p:cTn>
                              </p:par>
                              <p:par>
                                <p:cTn id="35" presetID="19" presetClass="emph" presetSubtype="0" fill="hold" nodeType="withEffect">
                                  <p:stCondLst>
                                    <p:cond delay="0"/>
                                  </p:stCondLst>
                                  <p:childTnLst>
                                    <p:animClr clrSpc="rgb" dir="cw">
                                      <p:cBhvr override="childStyle">
                                        <p:cTn id="36" dur="2000" fill="hold"/>
                                        <p:tgtEl>
                                          <p:spTgt spid="3">
                                            <p:txEl>
                                              <p:pRg st="6" end="6"/>
                                            </p:txEl>
                                          </p:spTgt>
                                        </p:tgtEl>
                                        <p:attrNameLst>
                                          <p:attrName>style.color</p:attrName>
                                        </p:attrNameLst>
                                      </p:cBhvr>
                                      <p:to>
                                        <a:schemeClr val="accent2"/>
                                      </p:to>
                                    </p:animClr>
                                    <p:animClr clrSpc="rgb" dir="cw">
                                      <p:cBhvr>
                                        <p:cTn id="37" dur="2000" fill="hold"/>
                                        <p:tgtEl>
                                          <p:spTgt spid="3">
                                            <p:txEl>
                                              <p:pRg st="6" end="6"/>
                                            </p:txEl>
                                          </p:spTgt>
                                        </p:tgtEl>
                                        <p:attrNameLst>
                                          <p:attrName>fillcolor</p:attrName>
                                        </p:attrNameLst>
                                      </p:cBhvr>
                                      <p:to>
                                        <a:schemeClr val="accent2"/>
                                      </p:to>
                                    </p:animClr>
                                    <p:set>
                                      <p:cBhvr>
                                        <p:cTn id="38" dur="2000" fill="hold"/>
                                        <p:tgtEl>
                                          <p:spTgt spid="3">
                                            <p:txEl>
                                              <p:pRg st="6" end="6"/>
                                            </p:txEl>
                                          </p:spTgt>
                                        </p:tgtEl>
                                        <p:attrNameLst>
                                          <p:attrName>fill.type</p:attrName>
                                        </p:attrNameLst>
                                      </p:cBhvr>
                                      <p:to>
                                        <p:strVal val="solid"/>
                                      </p:to>
                                    </p:set>
                                    <p:set>
                                      <p:cBhvr>
                                        <p:cTn id="39" dur="2000" fill="hold"/>
                                        <p:tgtEl>
                                          <p:spTgt spid="3">
                                            <p:txEl>
                                              <p:pRg st="6" end="6"/>
                                            </p:txEl>
                                          </p:spTgt>
                                        </p:tgtEl>
                                        <p:attrNameLst>
                                          <p:attrName>fill.on</p:attrName>
                                        </p:attrNameLst>
                                      </p:cBhvr>
                                      <p:to>
                                        <p:strVal val="true"/>
                                      </p:to>
                                    </p:set>
                                  </p:childTnLst>
                                </p:cTn>
                              </p:par>
                              <p:par>
                                <p:cTn id="40" presetID="19" presetClass="emph" presetSubtype="0" fill="hold" nodeType="withEffect">
                                  <p:stCondLst>
                                    <p:cond delay="0"/>
                                  </p:stCondLst>
                                  <p:childTnLst>
                                    <p:animClr clrSpc="rgb" dir="cw">
                                      <p:cBhvr override="childStyle">
                                        <p:cTn id="41" dur="2000" fill="hold"/>
                                        <p:tgtEl>
                                          <p:spTgt spid="3">
                                            <p:txEl>
                                              <p:pRg st="7" end="7"/>
                                            </p:txEl>
                                          </p:spTgt>
                                        </p:tgtEl>
                                        <p:attrNameLst>
                                          <p:attrName>style.color</p:attrName>
                                        </p:attrNameLst>
                                      </p:cBhvr>
                                      <p:to>
                                        <a:schemeClr val="accent2"/>
                                      </p:to>
                                    </p:animClr>
                                    <p:animClr clrSpc="rgb" dir="cw">
                                      <p:cBhvr>
                                        <p:cTn id="42" dur="2000" fill="hold"/>
                                        <p:tgtEl>
                                          <p:spTgt spid="3">
                                            <p:txEl>
                                              <p:pRg st="7" end="7"/>
                                            </p:txEl>
                                          </p:spTgt>
                                        </p:tgtEl>
                                        <p:attrNameLst>
                                          <p:attrName>fillcolor</p:attrName>
                                        </p:attrNameLst>
                                      </p:cBhvr>
                                      <p:to>
                                        <a:schemeClr val="accent2"/>
                                      </p:to>
                                    </p:animClr>
                                    <p:set>
                                      <p:cBhvr>
                                        <p:cTn id="43" dur="2000" fill="hold"/>
                                        <p:tgtEl>
                                          <p:spTgt spid="3">
                                            <p:txEl>
                                              <p:pRg st="7" end="7"/>
                                            </p:txEl>
                                          </p:spTgt>
                                        </p:tgtEl>
                                        <p:attrNameLst>
                                          <p:attrName>fill.type</p:attrName>
                                        </p:attrNameLst>
                                      </p:cBhvr>
                                      <p:to>
                                        <p:strVal val="solid"/>
                                      </p:to>
                                    </p:set>
                                    <p:set>
                                      <p:cBhvr>
                                        <p:cTn id="44" dur="2000" fill="hold"/>
                                        <p:tgtEl>
                                          <p:spTgt spid="3">
                                            <p:txEl>
                                              <p:pRg st="7" end="7"/>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19" y="1012145"/>
            <a:ext cx="8298552" cy="642938"/>
          </a:xfrm>
        </p:spPr>
        <p:txBody>
          <a:bodyPr>
            <a:noAutofit/>
          </a:bodyPr>
          <a:lstStyle/>
          <a:p>
            <a:pPr algn="l"/>
            <a:r>
              <a:rPr lang="en-US" sz="1600" dirty="0">
                <a:latin typeface="+mj-lt"/>
              </a:rPr>
              <a:t>You should spend about 20 minutes on this task.</a:t>
            </a:r>
            <a:br>
              <a:rPr lang="en-US" sz="1600" dirty="0">
                <a:latin typeface="+mj-lt"/>
              </a:rPr>
            </a:br>
            <a:r>
              <a:rPr lang="en-US" sz="1600" b="1" dirty="0">
                <a:latin typeface="+mj-lt"/>
              </a:rPr>
              <a:t>The graph below shows radio and television audiences throughout the day in 1992.</a:t>
            </a:r>
            <a:br>
              <a:rPr lang="en-US" sz="1600" dirty="0">
                <a:latin typeface="+mj-lt"/>
              </a:rPr>
            </a:br>
            <a:r>
              <a:rPr lang="en-US" sz="1600" b="1" dirty="0">
                <a:latin typeface="+mj-lt"/>
              </a:rPr>
              <a:t>Write a report for a university lecturer describing the information shown below.</a:t>
            </a:r>
            <a:br>
              <a:rPr lang="en-US" sz="1600" dirty="0">
                <a:latin typeface="+mj-lt"/>
              </a:rPr>
            </a:br>
            <a:r>
              <a:rPr lang="en-US" sz="1600" dirty="0">
                <a:latin typeface="+mj-lt"/>
              </a:rPr>
              <a:t>Write at least 150 words.</a:t>
            </a:r>
            <a:br>
              <a:rPr lang="en-US" sz="1600" dirty="0">
                <a:latin typeface="+mj-lt"/>
              </a:rPr>
            </a:br>
            <a:endParaRPr lang="en-US" sz="1600" dirty="0">
              <a:latin typeface="+mj-lt"/>
            </a:endParaRPr>
          </a:p>
        </p:txBody>
      </p:sp>
      <p:pic>
        <p:nvPicPr>
          <p:cNvPr id="4" name="Content Placeholder 3" descr="IELTS Writing Task 1"/>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1248" y="1889124"/>
            <a:ext cx="4339087" cy="2907846"/>
          </a:xfrm>
          <a:prstGeom prst="rect">
            <a:avLst/>
          </a:prstGeom>
          <a:noFill/>
          <a:ln>
            <a:noFill/>
          </a:ln>
        </p:spPr>
      </p:pic>
    </p:spTree>
    <p:extLst>
      <p:ext uri="{BB962C8B-B14F-4D97-AF65-F5344CB8AC3E}">
        <p14:creationId xmlns:p14="http://schemas.microsoft.com/office/powerpoint/2010/main" val="2326830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71;p17"/>
          <p:cNvGrpSpPr/>
          <p:nvPr/>
        </p:nvGrpSpPr>
        <p:grpSpPr>
          <a:xfrm>
            <a:off x="5126636" y="3110459"/>
            <a:ext cx="3578290" cy="1083732"/>
            <a:chOff x="5114513" y="3110459"/>
            <a:chExt cx="3731576" cy="1083732"/>
          </a:xfrm>
        </p:grpSpPr>
        <p:sp>
          <p:nvSpPr>
            <p:cNvPr id="5" name="Google Shape;173;p17"/>
            <p:cNvSpPr txBox="1"/>
            <p:nvPr/>
          </p:nvSpPr>
          <p:spPr>
            <a:xfrm>
              <a:off x="6189550" y="3459505"/>
              <a:ext cx="2656539"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3"/>
                  </a:solidFill>
                  <a:latin typeface="Fira Sans Extra Condensed Medium"/>
                  <a:ea typeface="Fira Sans Extra Condensed Medium"/>
                  <a:cs typeface="Fira Sans Extra Condensed Medium"/>
                  <a:sym typeface="Fira Sans Extra Condensed Medium"/>
                </a:rPr>
                <a:t>Start Working- Template</a:t>
              </a:r>
              <a:endParaRPr sz="18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6" name="Google Shape;175;p17"/>
            <p:cNvSpPr/>
            <p:nvPr/>
          </p:nvSpPr>
          <p:spPr>
            <a:xfrm>
              <a:off x="5114513" y="3110459"/>
              <a:ext cx="1125274" cy="1083732"/>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7" name="Google Shape;176;p17"/>
            <p:cNvCxnSpPr>
              <a:endCxn id="6" idx="6"/>
            </p:cNvCxnSpPr>
            <p:nvPr/>
          </p:nvCxnSpPr>
          <p:spPr>
            <a:xfrm flipH="1">
              <a:off x="6239788" y="3652325"/>
              <a:ext cx="194711" cy="0"/>
            </a:xfrm>
            <a:prstGeom prst="straightConnector1">
              <a:avLst/>
            </a:prstGeom>
            <a:noFill/>
            <a:ln w="9525" cap="flat" cmpd="sng">
              <a:solidFill>
                <a:schemeClr val="accent3"/>
              </a:solidFill>
              <a:prstDash val="solid"/>
              <a:round/>
              <a:headEnd type="oval" w="med" len="med"/>
              <a:tailEnd type="none" w="med" len="med"/>
            </a:ln>
          </p:spPr>
        </p:cxnSp>
      </p:grpSp>
      <p:grpSp>
        <p:nvGrpSpPr>
          <p:cNvPr id="8" name="Google Shape;200;p17"/>
          <p:cNvGrpSpPr/>
          <p:nvPr/>
        </p:nvGrpSpPr>
        <p:grpSpPr>
          <a:xfrm>
            <a:off x="5356112" y="3338286"/>
            <a:ext cx="623774" cy="611622"/>
            <a:chOff x="898875" y="4399275"/>
            <a:chExt cx="483700" cy="481850"/>
          </a:xfrm>
        </p:grpSpPr>
        <p:sp>
          <p:nvSpPr>
            <p:cNvPr id="9" name="Google Shape;201;p1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02;p17"/>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03;p1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04;p1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05;p1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206;p1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207;p1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208;p1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59599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717024" y="1280400"/>
            <a:ext cx="5022061" cy="21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Technical Writing Workshop</a:t>
            </a:r>
            <a:endParaRPr sz="4400" dirty="0"/>
          </a:p>
        </p:txBody>
      </p:sp>
      <p:sp>
        <p:nvSpPr>
          <p:cNvPr id="56" name="Google Shape;56;p15"/>
          <p:cNvSpPr txBox="1">
            <a:spLocks noGrp="1"/>
          </p:cNvSpPr>
          <p:nvPr>
            <p:ph type="subTitle" idx="1"/>
          </p:nvPr>
        </p:nvSpPr>
        <p:spPr>
          <a:xfrm>
            <a:off x="4732106" y="2992225"/>
            <a:ext cx="3945300" cy="417900"/>
          </a:xfrm>
          <a:prstGeom prst="rect">
            <a:avLst/>
          </a:prstGeom>
        </p:spPr>
        <p:txBody>
          <a:bodyPr spcFirstLastPara="1" wrap="square" lIns="91425" tIns="91425" rIns="91425" bIns="91425" anchor="ctr" anchorCtr="0">
            <a:noAutofit/>
          </a:bodyPr>
          <a:lstStyle/>
          <a:p>
            <a:pPr marL="0" lvl="0" indent="0"/>
            <a:r>
              <a:rPr lang="en-US" sz="2400" dirty="0">
                <a:latin typeface="Rage Italic" panose="03070502040507070304" pitchFamily="66" charset="0"/>
              </a:rPr>
              <a:t>From Ideas to Documents</a:t>
            </a:r>
            <a:endParaRPr sz="2400" dirty="0">
              <a:latin typeface="Rage Italic" panose="03070502040507070304" pitchFamily="66" charset="0"/>
            </a:endParaRPr>
          </a:p>
        </p:txBody>
      </p:sp>
      <p:grpSp>
        <p:nvGrpSpPr>
          <p:cNvPr id="57" name="Google Shape;57;p15"/>
          <p:cNvGrpSpPr/>
          <p:nvPr/>
        </p:nvGrpSpPr>
        <p:grpSpPr>
          <a:xfrm rot="1578645" flipH="1">
            <a:off x="2731727" y="1134112"/>
            <a:ext cx="1566930" cy="1715068"/>
            <a:chOff x="4718425" y="934625"/>
            <a:chExt cx="1467100" cy="1605800"/>
          </a:xfrm>
          <a:solidFill>
            <a:schemeClr val="tx2">
              <a:lumMod val="90000"/>
            </a:schemeClr>
          </a:solidFill>
        </p:grpSpPr>
        <p:cxnSp>
          <p:nvCxnSpPr>
            <p:cNvPr id="58" name="Google Shape;58;p15"/>
            <p:cNvCxnSpPr/>
            <p:nvPr/>
          </p:nvCxnSpPr>
          <p:spPr>
            <a:xfrm>
              <a:off x="5119625" y="1316725"/>
              <a:ext cx="1065900" cy="1223700"/>
            </a:xfrm>
            <a:prstGeom prst="straightConnector1">
              <a:avLst/>
            </a:prstGeom>
            <a:grpFill/>
            <a:ln w="9525" cap="flat" cmpd="sng">
              <a:solidFill>
                <a:srgbClr val="000000"/>
              </a:solidFill>
              <a:prstDash val="solid"/>
              <a:round/>
              <a:headEnd type="none" w="med" len="med"/>
              <a:tailEnd type="none" w="med" len="med"/>
            </a:ln>
          </p:spPr>
        </p:cxnSp>
        <p:sp>
          <p:nvSpPr>
            <p:cNvPr id="59" name="Google Shape;59;p15"/>
            <p:cNvSpPr/>
            <p:nvPr/>
          </p:nvSpPr>
          <p:spPr>
            <a:xfrm>
              <a:off x="4718425" y="934625"/>
              <a:ext cx="826800" cy="8268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0" name="Google Shape;60;p15"/>
          <p:cNvGrpSpPr/>
          <p:nvPr/>
        </p:nvGrpSpPr>
        <p:grpSpPr>
          <a:xfrm rot="1578645" flipH="1">
            <a:off x="1209287" y="2129531"/>
            <a:ext cx="883060" cy="1781848"/>
            <a:chOff x="6176375" y="2540550"/>
            <a:chExt cx="826800" cy="1668325"/>
          </a:xfrm>
          <a:solidFill>
            <a:srgbClr val="FFC000"/>
          </a:solidFill>
        </p:grpSpPr>
        <p:cxnSp>
          <p:nvCxnSpPr>
            <p:cNvPr id="61" name="Google Shape;61;p15"/>
            <p:cNvCxnSpPr/>
            <p:nvPr/>
          </p:nvCxnSpPr>
          <p:spPr>
            <a:xfrm rot="10800000">
              <a:off x="6190500" y="2540550"/>
              <a:ext cx="406200" cy="1281000"/>
            </a:xfrm>
            <a:prstGeom prst="straightConnector1">
              <a:avLst/>
            </a:prstGeom>
            <a:grpFill/>
            <a:ln w="9525" cap="flat" cmpd="sng">
              <a:solidFill>
                <a:srgbClr val="000000"/>
              </a:solidFill>
              <a:prstDash val="solid"/>
              <a:round/>
              <a:headEnd type="none" w="med" len="med"/>
              <a:tailEnd type="none" w="med" len="med"/>
            </a:ln>
          </p:spPr>
        </p:cxnSp>
        <p:sp>
          <p:nvSpPr>
            <p:cNvPr id="62" name="Google Shape;62;p15"/>
            <p:cNvSpPr/>
            <p:nvPr/>
          </p:nvSpPr>
          <p:spPr>
            <a:xfrm>
              <a:off x="6176375" y="3382075"/>
              <a:ext cx="826800" cy="8268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63;p15"/>
          <p:cNvGrpSpPr/>
          <p:nvPr/>
        </p:nvGrpSpPr>
        <p:grpSpPr>
          <a:xfrm rot="1578645" flipH="1">
            <a:off x="2276008" y="697150"/>
            <a:ext cx="709717" cy="1720355"/>
            <a:chOff x="6042175" y="934625"/>
            <a:chExt cx="664500" cy="1610750"/>
          </a:xfrm>
          <a:solidFill>
            <a:srgbClr val="FFC000"/>
          </a:solidFill>
        </p:grpSpPr>
        <p:cxnSp>
          <p:nvCxnSpPr>
            <p:cNvPr id="64" name="Google Shape;64;p15"/>
            <p:cNvCxnSpPr/>
            <p:nvPr/>
          </p:nvCxnSpPr>
          <p:spPr>
            <a:xfrm flipH="1">
              <a:off x="6190500" y="1278475"/>
              <a:ext cx="191100" cy="1266900"/>
            </a:xfrm>
            <a:prstGeom prst="straightConnector1">
              <a:avLst/>
            </a:prstGeom>
            <a:grpFill/>
            <a:ln w="9525" cap="flat" cmpd="sng">
              <a:solidFill>
                <a:srgbClr val="000000"/>
              </a:solidFill>
              <a:prstDash val="solid"/>
              <a:round/>
              <a:headEnd type="none" w="med" len="med"/>
              <a:tailEnd type="none" w="med" len="med"/>
            </a:ln>
          </p:spPr>
        </p:cxnSp>
        <p:sp>
          <p:nvSpPr>
            <p:cNvPr id="65" name="Google Shape;65;p15"/>
            <p:cNvSpPr/>
            <p:nvPr/>
          </p:nvSpPr>
          <p:spPr>
            <a:xfrm>
              <a:off x="6042175" y="934625"/>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6" name="Google Shape;66;p15"/>
          <p:cNvGrpSpPr/>
          <p:nvPr/>
        </p:nvGrpSpPr>
        <p:grpSpPr>
          <a:xfrm rot="1578645" flipH="1">
            <a:off x="722626" y="1237720"/>
            <a:ext cx="1983628" cy="780902"/>
            <a:chOff x="6185550" y="1814200"/>
            <a:chExt cx="1857250" cy="731150"/>
          </a:xfrm>
          <a:solidFill>
            <a:schemeClr val="tx2">
              <a:lumMod val="90000"/>
            </a:schemeClr>
          </a:solidFill>
        </p:grpSpPr>
        <p:cxnSp>
          <p:nvCxnSpPr>
            <p:cNvPr id="67" name="Google Shape;67;p15"/>
            <p:cNvCxnSpPr/>
            <p:nvPr/>
          </p:nvCxnSpPr>
          <p:spPr>
            <a:xfrm flipH="1">
              <a:off x="6185550" y="2158050"/>
              <a:ext cx="1534500" cy="387300"/>
            </a:xfrm>
            <a:prstGeom prst="straightConnector1">
              <a:avLst/>
            </a:prstGeom>
            <a:grpFill/>
            <a:ln w="9525" cap="flat" cmpd="sng">
              <a:solidFill>
                <a:srgbClr val="000000"/>
              </a:solidFill>
              <a:prstDash val="solid"/>
              <a:round/>
              <a:headEnd type="none" w="med" len="med"/>
              <a:tailEnd type="none" w="med" len="med"/>
            </a:ln>
          </p:spPr>
        </p:cxnSp>
        <p:sp>
          <p:nvSpPr>
            <p:cNvPr id="68" name="Google Shape;68;p15"/>
            <p:cNvSpPr/>
            <p:nvPr/>
          </p:nvSpPr>
          <p:spPr>
            <a:xfrm>
              <a:off x="7378300" y="181420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 name="Google Shape;69;p15"/>
          <p:cNvGrpSpPr/>
          <p:nvPr/>
        </p:nvGrpSpPr>
        <p:grpSpPr>
          <a:xfrm rot="1578645" flipH="1">
            <a:off x="2109021" y="2795838"/>
            <a:ext cx="1944805" cy="975633"/>
            <a:chOff x="4369400" y="2545175"/>
            <a:chExt cx="1820900" cy="913475"/>
          </a:xfrm>
          <a:solidFill>
            <a:srgbClr val="0070C0"/>
          </a:solidFill>
        </p:grpSpPr>
        <p:cxnSp>
          <p:nvCxnSpPr>
            <p:cNvPr id="70" name="Google Shape;70;p15"/>
            <p:cNvCxnSpPr/>
            <p:nvPr/>
          </p:nvCxnSpPr>
          <p:spPr>
            <a:xfrm rot="10800000" flipH="1">
              <a:off x="4689400" y="2545175"/>
              <a:ext cx="1500900" cy="592800"/>
            </a:xfrm>
            <a:prstGeom prst="straightConnector1">
              <a:avLst/>
            </a:prstGeom>
            <a:grpFill/>
            <a:ln w="9525" cap="flat" cmpd="sng">
              <a:solidFill>
                <a:srgbClr val="000000"/>
              </a:solidFill>
              <a:prstDash val="solid"/>
              <a:round/>
              <a:headEnd type="none" w="med" len="med"/>
              <a:tailEnd type="none" w="med" len="med"/>
            </a:ln>
          </p:spPr>
        </p:cxnSp>
        <p:sp>
          <p:nvSpPr>
            <p:cNvPr id="71" name="Google Shape;71;p15"/>
            <p:cNvSpPr/>
            <p:nvPr/>
          </p:nvSpPr>
          <p:spPr>
            <a:xfrm>
              <a:off x="4369400" y="279415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0070C0"/>
                </a:solidFill>
                <a:latin typeface="Fira Sans Extra Condensed Medium"/>
                <a:ea typeface="Fira Sans Extra Condensed Medium"/>
                <a:cs typeface="Fira Sans Extra Condensed Medium"/>
                <a:sym typeface="Fira Sans Extra Condensed Medium"/>
              </a:endParaRPr>
            </a:p>
          </p:txBody>
        </p:sp>
      </p:grpSp>
      <p:grpSp>
        <p:nvGrpSpPr>
          <p:cNvPr id="72" name="Google Shape;72;p15"/>
          <p:cNvGrpSpPr/>
          <p:nvPr/>
        </p:nvGrpSpPr>
        <p:grpSpPr>
          <a:xfrm rot="1578645" flipH="1">
            <a:off x="1980644" y="2609568"/>
            <a:ext cx="1276075" cy="1710769"/>
            <a:chOff x="4995600" y="2545225"/>
            <a:chExt cx="1194775" cy="1601775"/>
          </a:xfrm>
          <a:solidFill>
            <a:srgbClr val="0070C0"/>
          </a:solidFill>
        </p:grpSpPr>
        <p:cxnSp>
          <p:nvCxnSpPr>
            <p:cNvPr id="73" name="Google Shape;73;p15"/>
            <p:cNvCxnSpPr/>
            <p:nvPr/>
          </p:nvCxnSpPr>
          <p:spPr>
            <a:xfrm rot="10800000" flipH="1">
              <a:off x="5325175" y="2545225"/>
              <a:ext cx="865200" cy="1305000"/>
            </a:xfrm>
            <a:prstGeom prst="straightConnector1">
              <a:avLst/>
            </a:prstGeom>
            <a:grpFill/>
            <a:ln w="9525" cap="flat" cmpd="sng">
              <a:solidFill>
                <a:srgbClr val="000000"/>
              </a:solidFill>
              <a:prstDash val="solid"/>
              <a:round/>
              <a:headEnd type="none" w="med" len="med"/>
              <a:tailEnd type="none" w="med" len="med"/>
            </a:ln>
          </p:spPr>
        </p:cxnSp>
        <p:sp>
          <p:nvSpPr>
            <p:cNvPr id="74" name="Google Shape;74;p15"/>
            <p:cNvSpPr/>
            <p:nvPr/>
          </p:nvSpPr>
          <p:spPr>
            <a:xfrm>
              <a:off x="4995600" y="3482500"/>
              <a:ext cx="664500" cy="664500"/>
            </a:xfrm>
            <a:prstGeom prst="ellipse">
              <a:avLst/>
            </a:prstGeom>
            <a:grp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0070C0"/>
                </a:solidFill>
                <a:latin typeface="Fira Sans Extra Condensed Medium"/>
                <a:ea typeface="Fira Sans Extra Condensed Medium"/>
                <a:cs typeface="Fira Sans Extra Condensed Medium"/>
                <a:sym typeface="Fira Sans Extra Condensed Medium"/>
              </a:endParaRPr>
            </a:p>
          </p:txBody>
        </p:sp>
      </p:grpSp>
      <p:grpSp>
        <p:nvGrpSpPr>
          <p:cNvPr id="75" name="Google Shape;75;p15"/>
          <p:cNvGrpSpPr/>
          <p:nvPr/>
        </p:nvGrpSpPr>
        <p:grpSpPr>
          <a:xfrm rot="1578645" flipH="1">
            <a:off x="966801" y="2074508"/>
            <a:ext cx="1383493" cy="664004"/>
            <a:chOff x="6190400" y="2545375"/>
            <a:chExt cx="1295350" cy="621700"/>
          </a:xfrm>
          <a:solidFill>
            <a:schemeClr val="tx2">
              <a:lumMod val="90000"/>
            </a:schemeClr>
          </a:solidFill>
        </p:grpSpPr>
        <p:cxnSp>
          <p:nvCxnSpPr>
            <p:cNvPr id="76" name="Google Shape;76;p15"/>
            <p:cNvCxnSpPr/>
            <p:nvPr/>
          </p:nvCxnSpPr>
          <p:spPr>
            <a:xfrm rot="10800000">
              <a:off x="6190400" y="2545375"/>
              <a:ext cx="1085100" cy="401400"/>
            </a:xfrm>
            <a:prstGeom prst="straightConnector1">
              <a:avLst/>
            </a:prstGeom>
            <a:grpFill/>
            <a:ln w="9525" cap="flat" cmpd="sng">
              <a:solidFill>
                <a:srgbClr val="000000"/>
              </a:solidFill>
              <a:prstDash val="solid"/>
              <a:round/>
              <a:headEnd type="none" w="med" len="med"/>
              <a:tailEnd type="none" w="med" len="med"/>
            </a:ln>
          </p:spPr>
        </p:cxnSp>
        <p:sp>
          <p:nvSpPr>
            <p:cNvPr id="77" name="Google Shape;77;p15"/>
            <p:cNvSpPr/>
            <p:nvPr/>
          </p:nvSpPr>
          <p:spPr>
            <a:xfrm>
              <a:off x="7031550" y="2712875"/>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1578645" flipH="1">
            <a:off x="2459157" y="2311074"/>
            <a:ext cx="1561911" cy="485107"/>
            <a:chOff x="4718425" y="2096250"/>
            <a:chExt cx="1462400" cy="454200"/>
          </a:xfrm>
          <a:solidFill>
            <a:schemeClr val="tx2">
              <a:lumMod val="90000"/>
            </a:schemeClr>
          </a:solidFill>
        </p:grpSpPr>
        <p:cxnSp>
          <p:nvCxnSpPr>
            <p:cNvPr id="79" name="Google Shape;79;p15"/>
            <p:cNvCxnSpPr/>
            <p:nvPr/>
          </p:nvCxnSpPr>
          <p:spPr>
            <a:xfrm>
              <a:off x="4947525" y="2334900"/>
              <a:ext cx="1233300" cy="205500"/>
            </a:xfrm>
            <a:prstGeom prst="straightConnector1">
              <a:avLst/>
            </a:prstGeom>
            <a:grpFill/>
            <a:ln w="9525" cap="flat" cmpd="sng">
              <a:solidFill>
                <a:srgbClr val="000000"/>
              </a:solidFill>
              <a:prstDash val="solid"/>
              <a:round/>
              <a:headEnd type="none" w="med" len="med"/>
              <a:tailEnd type="none" w="med" len="med"/>
            </a:ln>
          </p:spPr>
        </p:cxnSp>
        <p:sp>
          <p:nvSpPr>
            <p:cNvPr id="80" name="Google Shape;80;p15"/>
            <p:cNvSpPr/>
            <p:nvPr/>
          </p:nvSpPr>
          <p:spPr>
            <a:xfrm>
              <a:off x="4718425" y="2096250"/>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rot="1578645" flipH="1">
            <a:off x="1623907" y="1111363"/>
            <a:ext cx="1113158" cy="1112690"/>
            <a:chOff x="6185500" y="1498650"/>
            <a:chExt cx="1042238" cy="1041800"/>
          </a:xfrm>
          <a:solidFill>
            <a:srgbClr val="0070C0"/>
          </a:solidFill>
        </p:grpSpPr>
        <p:cxnSp>
          <p:nvCxnSpPr>
            <p:cNvPr id="82" name="Google Shape;82;p15"/>
            <p:cNvCxnSpPr/>
            <p:nvPr/>
          </p:nvCxnSpPr>
          <p:spPr>
            <a:xfrm flipH="1">
              <a:off x="6185500" y="1746950"/>
              <a:ext cx="822300" cy="793500"/>
            </a:xfrm>
            <a:prstGeom prst="straightConnector1">
              <a:avLst/>
            </a:prstGeom>
            <a:grpFill/>
            <a:ln w="9525" cap="flat" cmpd="sng">
              <a:solidFill>
                <a:srgbClr val="000000"/>
              </a:solidFill>
              <a:prstDash val="solid"/>
              <a:round/>
              <a:headEnd type="none" w="med" len="med"/>
              <a:tailEnd type="none" w="med" len="med"/>
            </a:ln>
          </p:spPr>
        </p:cxnSp>
        <p:sp>
          <p:nvSpPr>
            <p:cNvPr id="83" name="Google Shape;83;p15"/>
            <p:cNvSpPr/>
            <p:nvPr/>
          </p:nvSpPr>
          <p:spPr>
            <a:xfrm>
              <a:off x="6773538" y="1498650"/>
              <a:ext cx="454200" cy="4542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grpSp>
      <p:grpSp>
        <p:nvGrpSpPr>
          <p:cNvPr id="84" name="Google Shape;84;p15"/>
          <p:cNvGrpSpPr/>
          <p:nvPr/>
        </p:nvGrpSpPr>
        <p:grpSpPr>
          <a:xfrm rot="1578645" flipH="1">
            <a:off x="1819727" y="1791398"/>
            <a:ext cx="1250896" cy="1250896"/>
            <a:chOff x="5587975" y="1952850"/>
            <a:chExt cx="1171200" cy="1171200"/>
          </a:xfrm>
        </p:grpSpPr>
        <p:sp>
          <p:nvSpPr>
            <p:cNvPr id="85" name="Google Shape;85;p15"/>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grpSp>
        <p:nvGrpSpPr>
          <p:cNvPr id="38" name="Google Shape;1110;p36"/>
          <p:cNvGrpSpPr/>
          <p:nvPr/>
        </p:nvGrpSpPr>
        <p:grpSpPr>
          <a:xfrm>
            <a:off x="4405135" y="3600636"/>
            <a:ext cx="333888" cy="267105"/>
            <a:chOff x="7500054" y="2934735"/>
            <a:chExt cx="350576" cy="280454"/>
          </a:xfrm>
        </p:grpSpPr>
        <p:sp>
          <p:nvSpPr>
            <p:cNvPr id="39"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10;p36"/>
          <p:cNvGrpSpPr/>
          <p:nvPr/>
        </p:nvGrpSpPr>
        <p:grpSpPr>
          <a:xfrm>
            <a:off x="2160748" y="2105652"/>
            <a:ext cx="648427" cy="569871"/>
            <a:chOff x="7500054" y="2934735"/>
            <a:chExt cx="350576" cy="280454"/>
          </a:xfrm>
        </p:grpSpPr>
        <p:sp>
          <p:nvSpPr>
            <p:cNvPr id="48" name="Google Shape;1111;p36"/>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2;p36"/>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3;p36"/>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4;p36"/>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15;p36"/>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6;p36"/>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7;p36"/>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18;p36"/>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ln w="6350"/>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1080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77;p17"/>
          <p:cNvGrpSpPr/>
          <p:nvPr/>
        </p:nvGrpSpPr>
        <p:grpSpPr>
          <a:xfrm>
            <a:off x="3571144" y="3399814"/>
            <a:ext cx="5447513" cy="1212572"/>
            <a:chOff x="5409700" y="1745975"/>
            <a:chExt cx="2345378" cy="534900"/>
          </a:xfrm>
        </p:grpSpPr>
        <p:sp>
          <p:nvSpPr>
            <p:cNvPr id="4" name="Google Shape;179;p17"/>
            <p:cNvSpPr txBox="1"/>
            <p:nvPr/>
          </p:nvSpPr>
          <p:spPr>
            <a:xfrm>
              <a:off x="5870478" y="1840133"/>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solidFill>
                    <a:schemeClr val="accent2"/>
                  </a:solidFill>
                  <a:latin typeface="Fira Sans Extra Condensed Medium"/>
                  <a:ea typeface="Fira Sans Extra Condensed Medium"/>
                  <a:cs typeface="Fira Sans Extra Condensed Medium"/>
                  <a:sym typeface="Fira Sans Extra Condensed Medium"/>
                </a:rPr>
                <a:t>R</a:t>
              </a:r>
              <a:r>
                <a:rPr lang="en-US" sz="4000" dirty="0">
                  <a:solidFill>
                    <a:schemeClr val="accent2"/>
                  </a:solidFill>
                  <a:latin typeface="Fira Sans Extra Condensed Medium"/>
                  <a:ea typeface="Fira Sans Extra Condensed Medium"/>
                  <a:cs typeface="Fira Sans Extra Condensed Medium"/>
                  <a:sym typeface="Fira Sans Extra Condensed Medium"/>
                </a:rPr>
                <a:t>e</a:t>
              </a:r>
              <a:r>
                <a:rPr lang="en" sz="4000" dirty="0">
                  <a:solidFill>
                    <a:schemeClr val="accent2"/>
                  </a:solidFill>
                  <a:latin typeface="Fira Sans Extra Condensed Medium"/>
                  <a:ea typeface="Fira Sans Extra Condensed Medium"/>
                  <a:cs typeface="Fira Sans Extra Condensed Medium"/>
                  <a:sym typeface="Fira Sans Extra Condensed Medium"/>
                </a:rPr>
                <a:t>port Writing</a:t>
              </a:r>
              <a:endParaRPr sz="4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 name="Google Shape;181;p17"/>
            <p:cNvSpPr/>
            <p:nvPr/>
          </p:nvSpPr>
          <p:spPr>
            <a:xfrm>
              <a:off x="5409700" y="1745975"/>
              <a:ext cx="534900"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6" name="Google Shape;182;p17"/>
            <p:cNvCxnSpPr>
              <a:endCxn id="5" idx="6"/>
            </p:cNvCxnSpPr>
            <p:nvPr/>
          </p:nvCxnSpPr>
          <p:spPr>
            <a:xfrm rot="10800000">
              <a:off x="5944600" y="2013425"/>
              <a:ext cx="489900" cy="0"/>
            </a:xfrm>
            <a:prstGeom prst="straightConnector1">
              <a:avLst/>
            </a:prstGeom>
            <a:noFill/>
            <a:ln w="9525" cap="flat" cmpd="sng">
              <a:solidFill>
                <a:schemeClr val="accent2"/>
              </a:solidFill>
              <a:prstDash val="solid"/>
              <a:round/>
              <a:headEnd type="oval" w="med" len="med"/>
              <a:tailEnd type="none" w="med" len="med"/>
            </a:ln>
          </p:spPr>
        </p:cxnSp>
      </p:grpSp>
      <p:grpSp>
        <p:nvGrpSpPr>
          <p:cNvPr id="7" name="Google Shape;196;p17"/>
          <p:cNvGrpSpPr/>
          <p:nvPr/>
        </p:nvGrpSpPr>
        <p:grpSpPr>
          <a:xfrm>
            <a:off x="3947519" y="3602617"/>
            <a:ext cx="489642" cy="806966"/>
            <a:chOff x="5726350" y="2028150"/>
            <a:chExt cx="312300" cy="481600"/>
          </a:xfrm>
        </p:grpSpPr>
        <p:sp>
          <p:nvSpPr>
            <p:cNvPr id="8" name="Google Shape;197;p1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98;p1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99;p1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4339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jadoun\Desktop\source.gif"/>
          <p:cNvPicPr>
            <a:picLocks noChangeAspect="1" noChangeArrowheads="1" noCrop="1"/>
          </p:cNvPicPr>
          <p:nvPr/>
        </p:nvPicPr>
        <p:blipFill>
          <a:blip r:embed="rId3" cstate="print"/>
          <a:srcRect/>
          <a:stretch>
            <a:fillRect/>
          </a:stretch>
        </p:blipFill>
        <p:spPr bwMode="auto">
          <a:xfrm>
            <a:off x="292327" y="305732"/>
            <a:ext cx="4780963" cy="4531354"/>
          </a:xfrm>
          <a:prstGeom prst="rect">
            <a:avLst/>
          </a:prstGeom>
          <a:noFill/>
        </p:spPr>
      </p:pic>
      <p:graphicFrame>
        <p:nvGraphicFramePr>
          <p:cNvPr id="4" name="Table 3"/>
          <p:cNvGraphicFramePr>
            <a:graphicFrameLocks noGrp="1"/>
          </p:cNvGraphicFramePr>
          <p:nvPr>
            <p:extLst>
              <p:ext uri="{D42A27DB-BD31-4B8C-83A1-F6EECF244321}">
                <p14:modId xmlns:p14="http://schemas.microsoft.com/office/powerpoint/2010/main" val="1823335146"/>
              </p:ext>
            </p:extLst>
          </p:nvPr>
        </p:nvGraphicFramePr>
        <p:xfrm>
          <a:off x="4607993" y="165737"/>
          <a:ext cx="4347572" cy="4977763"/>
        </p:xfrm>
        <a:graphic>
          <a:graphicData uri="http://schemas.openxmlformats.org/drawingml/2006/table">
            <a:tbl>
              <a:tblPr firstRow="1" bandRow="1">
                <a:tableStyleId>{5C22544A-7EE6-4342-B048-85BDC9FD1C3A}</a:tableStyleId>
              </a:tblPr>
              <a:tblGrid>
                <a:gridCol w="4347572">
                  <a:extLst>
                    <a:ext uri="{9D8B030D-6E8A-4147-A177-3AD203B41FA5}">
                      <a16:colId xmlns:a16="http://schemas.microsoft.com/office/drawing/2014/main" val="1643291344"/>
                    </a:ext>
                  </a:extLst>
                </a:gridCol>
              </a:tblGrid>
              <a:tr h="375680">
                <a:tc>
                  <a:txBody>
                    <a:bodyPr/>
                    <a:lstStyle/>
                    <a:p>
                      <a:r>
                        <a:rPr lang="en-US" sz="1800" b="1" dirty="0">
                          <a:solidFill>
                            <a:schemeClr val="bg1"/>
                          </a:solidFill>
                        </a:rPr>
                        <a:t>Project</a:t>
                      </a:r>
                      <a:r>
                        <a:rPr lang="en-US" sz="1800" b="1" baseline="0" dirty="0">
                          <a:solidFill>
                            <a:schemeClr val="bg1"/>
                          </a:solidFill>
                        </a:rPr>
                        <a:t> Document</a:t>
                      </a:r>
                      <a:endParaRPr lang="en-US" sz="1800" b="1" dirty="0">
                        <a:solidFill>
                          <a:schemeClr val="bg1"/>
                        </a:solidFill>
                      </a:endParaRPr>
                    </a:p>
                  </a:txBody>
                  <a:tcPr/>
                </a:tc>
                <a:extLst>
                  <a:ext uri="{0D108BD9-81ED-4DB2-BD59-A6C34878D82A}">
                    <a16:rowId xmlns:a16="http://schemas.microsoft.com/office/drawing/2014/main" val="1211912628"/>
                  </a:ext>
                </a:extLst>
              </a:tr>
              <a:tr h="46020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Cover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Acknowledgments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Abstract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Table of Contents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List of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List of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1: 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2: Literature 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3: Design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4: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Chapter 5: Conclusion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Appendix </a:t>
                      </a:r>
                    </a:p>
                  </a:txBody>
                  <a:tcPr/>
                </a:tc>
                <a:extLst>
                  <a:ext uri="{0D108BD9-81ED-4DB2-BD59-A6C34878D82A}">
                    <a16:rowId xmlns:a16="http://schemas.microsoft.com/office/drawing/2014/main" val="746739874"/>
                  </a:ext>
                </a:extLst>
              </a:tr>
            </a:tbl>
          </a:graphicData>
        </a:graphic>
      </p:graphicFrame>
    </p:spTree>
    <p:extLst>
      <p:ext uri="{BB962C8B-B14F-4D97-AF65-F5344CB8AC3E}">
        <p14:creationId xmlns:p14="http://schemas.microsoft.com/office/powerpoint/2010/main" val="341775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3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Project Management Infographics</a:t>
            </a:r>
            <a:endParaRPr dirty="0">
              <a:latin typeface="+mn-lt"/>
            </a:endParaRPr>
          </a:p>
        </p:txBody>
      </p:sp>
      <p:grpSp>
        <p:nvGrpSpPr>
          <p:cNvPr id="1052" name="Google Shape;1052;p35"/>
          <p:cNvGrpSpPr/>
          <p:nvPr/>
        </p:nvGrpSpPr>
        <p:grpSpPr>
          <a:xfrm>
            <a:off x="2966750" y="1165750"/>
            <a:ext cx="3166099" cy="3977784"/>
            <a:chOff x="2966750" y="1165750"/>
            <a:chExt cx="3166099" cy="3977784"/>
          </a:xfrm>
        </p:grpSpPr>
        <p:sp>
          <p:nvSpPr>
            <p:cNvPr id="1053" name="Google Shape;1053;p35"/>
            <p:cNvSpPr/>
            <p:nvPr/>
          </p:nvSpPr>
          <p:spPr>
            <a:xfrm>
              <a:off x="2966750" y="1165750"/>
              <a:ext cx="3166099" cy="3977784"/>
            </a:xfrm>
            <a:custGeom>
              <a:avLst/>
              <a:gdLst/>
              <a:ahLst/>
              <a:cxnLst/>
              <a:rect l="l" t="t" r="r" b="b"/>
              <a:pathLst>
                <a:path w="114527" h="143888" extrusionOk="0">
                  <a:moveTo>
                    <a:pt x="57841" y="0"/>
                  </a:moveTo>
                  <a:lnTo>
                    <a:pt x="48792" y="15895"/>
                  </a:lnTo>
                  <a:lnTo>
                    <a:pt x="51531" y="15895"/>
                  </a:lnTo>
                  <a:lnTo>
                    <a:pt x="51531" y="19181"/>
                  </a:lnTo>
                  <a:lnTo>
                    <a:pt x="51531" y="19979"/>
                  </a:lnTo>
                  <a:lnTo>
                    <a:pt x="51531" y="20086"/>
                  </a:lnTo>
                  <a:lnTo>
                    <a:pt x="51554" y="20217"/>
                  </a:lnTo>
                  <a:lnTo>
                    <a:pt x="51578" y="20515"/>
                  </a:lnTo>
                  <a:lnTo>
                    <a:pt x="51614" y="21098"/>
                  </a:lnTo>
                  <a:cubicBezTo>
                    <a:pt x="51638" y="21491"/>
                    <a:pt x="51650" y="21884"/>
                    <a:pt x="51697" y="22277"/>
                  </a:cubicBezTo>
                  <a:lnTo>
                    <a:pt x="51876" y="23444"/>
                  </a:lnTo>
                  <a:lnTo>
                    <a:pt x="51971" y="24027"/>
                  </a:lnTo>
                  <a:cubicBezTo>
                    <a:pt x="52007" y="24218"/>
                    <a:pt x="52066" y="24408"/>
                    <a:pt x="52102" y="24599"/>
                  </a:cubicBezTo>
                  <a:lnTo>
                    <a:pt x="52412" y="25742"/>
                  </a:lnTo>
                  <a:cubicBezTo>
                    <a:pt x="52507" y="26123"/>
                    <a:pt x="52662" y="26492"/>
                    <a:pt x="52793" y="26861"/>
                  </a:cubicBezTo>
                  <a:cubicBezTo>
                    <a:pt x="52935" y="27230"/>
                    <a:pt x="53055" y="27611"/>
                    <a:pt x="53221" y="27968"/>
                  </a:cubicBezTo>
                  <a:lnTo>
                    <a:pt x="53733" y="29028"/>
                  </a:lnTo>
                  <a:cubicBezTo>
                    <a:pt x="53817" y="29206"/>
                    <a:pt x="53900" y="29385"/>
                    <a:pt x="53995" y="29552"/>
                  </a:cubicBezTo>
                  <a:lnTo>
                    <a:pt x="54305" y="30064"/>
                  </a:lnTo>
                  <a:lnTo>
                    <a:pt x="54912" y="31064"/>
                  </a:lnTo>
                  <a:cubicBezTo>
                    <a:pt x="55138" y="31385"/>
                    <a:pt x="55376" y="31707"/>
                    <a:pt x="55614" y="32016"/>
                  </a:cubicBezTo>
                  <a:cubicBezTo>
                    <a:pt x="56067" y="32659"/>
                    <a:pt x="56615" y="33219"/>
                    <a:pt x="57150" y="33802"/>
                  </a:cubicBezTo>
                  <a:cubicBezTo>
                    <a:pt x="57400" y="34100"/>
                    <a:pt x="57710" y="34350"/>
                    <a:pt x="57996" y="34624"/>
                  </a:cubicBezTo>
                  <a:cubicBezTo>
                    <a:pt x="58293" y="34874"/>
                    <a:pt x="58567" y="35148"/>
                    <a:pt x="58877" y="35398"/>
                  </a:cubicBezTo>
                  <a:lnTo>
                    <a:pt x="59829" y="36100"/>
                  </a:lnTo>
                  <a:cubicBezTo>
                    <a:pt x="59984" y="36219"/>
                    <a:pt x="60139" y="36338"/>
                    <a:pt x="60305" y="36445"/>
                  </a:cubicBezTo>
                  <a:lnTo>
                    <a:pt x="60806" y="36755"/>
                  </a:lnTo>
                  <a:lnTo>
                    <a:pt x="61818" y="37362"/>
                  </a:lnTo>
                  <a:cubicBezTo>
                    <a:pt x="62163" y="37553"/>
                    <a:pt x="62520" y="37719"/>
                    <a:pt x="62877" y="37886"/>
                  </a:cubicBezTo>
                  <a:cubicBezTo>
                    <a:pt x="63568" y="38255"/>
                    <a:pt x="64318" y="38505"/>
                    <a:pt x="65068" y="38767"/>
                  </a:cubicBezTo>
                  <a:cubicBezTo>
                    <a:pt x="65437" y="38910"/>
                    <a:pt x="65818" y="39005"/>
                    <a:pt x="66199" y="39100"/>
                  </a:cubicBezTo>
                  <a:cubicBezTo>
                    <a:pt x="66580" y="39196"/>
                    <a:pt x="66961" y="39303"/>
                    <a:pt x="67342" y="39386"/>
                  </a:cubicBezTo>
                  <a:lnTo>
                    <a:pt x="68509" y="39577"/>
                  </a:lnTo>
                  <a:cubicBezTo>
                    <a:pt x="68902" y="39624"/>
                    <a:pt x="69295" y="39660"/>
                    <a:pt x="69676" y="39672"/>
                  </a:cubicBezTo>
                  <a:cubicBezTo>
                    <a:pt x="70176" y="39704"/>
                    <a:pt x="70946" y="39709"/>
                    <a:pt x="71403" y="39709"/>
                  </a:cubicBezTo>
                  <a:cubicBezTo>
                    <a:pt x="71632" y="39709"/>
                    <a:pt x="71783" y="39708"/>
                    <a:pt x="71783" y="39708"/>
                  </a:cubicBezTo>
                  <a:lnTo>
                    <a:pt x="94298" y="39708"/>
                  </a:lnTo>
                  <a:lnTo>
                    <a:pt x="94691" y="39743"/>
                  </a:lnTo>
                  <a:lnTo>
                    <a:pt x="94905" y="39779"/>
                  </a:lnTo>
                  <a:cubicBezTo>
                    <a:pt x="95048" y="39791"/>
                    <a:pt x="95191" y="39803"/>
                    <a:pt x="95334" y="39803"/>
                  </a:cubicBezTo>
                  <a:cubicBezTo>
                    <a:pt x="95477" y="39803"/>
                    <a:pt x="95619" y="39862"/>
                    <a:pt x="95762" y="39874"/>
                  </a:cubicBezTo>
                  <a:cubicBezTo>
                    <a:pt x="95893" y="39898"/>
                    <a:pt x="96048" y="39898"/>
                    <a:pt x="96179" y="39946"/>
                  </a:cubicBezTo>
                  <a:cubicBezTo>
                    <a:pt x="97286" y="40196"/>
                    <a:pt x="98334" y="40696"/>
                    <a:pt x="99227" y="41422"/>
                  </a:cubicBezTo>
                  <a:cubicBezTo>
                    <a:pt x="100096" y="42160"/>
                    <a:pt x="100799" y="43101"/>
                    <a:pt x="101263" y="44149"/>
                  </a:cubicBezTo>
                  <a:cubicBezTo>
                    <a:pt x="101680" y="45196"/>
                    <a:pt x="101870" y="46339"/>
                    <a:pt x="101787" y="47494"/>
                  </a:cubicBezTo>
                  <a:cubicBezTo>
                    <a:pt x="101727" y="48566"/>
                    <a:pt x="101370" y="49566"/>
                    <a:pt x="100846" y="50483"/>
                  </a:cubicBezTo>
                  <a:cubicBezTo>
                    <a:pt x="100263" y="51447"/>
                    <a:pt x="99251" y="52507"/>
                    <a:pt x="98286" y="53078"/>
                  </a:cubicBezTo>
                  <a:cubicBezTo>
                    <a:pt x="98060" y="53245"/>
                    <a:pt x="97774" y="53328"/>
                    <a:pt x="97536" y="53471"/>
                  </a:cubicBezTo>
                  <a:cubicBezTo>
                    <a:pt x="97405" y="53543"/>
                    <a:pt x="97262" y="53578"/>
                    <a:pt x="97131" y="53626"/>
                  </a:cubicBezTo>
                  <a:cubicBezTo>
                    <a:pt x="97001" y="53674"/>
                    <a:pt x="96870" y="53733"/>
                    <a:pt x="96739" y="53769"/>
                  </a:cubicBezTo>
                  <a:cubicBezTo>
                    <a:pt x="96596" y="53793"/>
                    <a:pt x="95119" y="54102"/>
                    <a:pt x="94572" y="54150"/>
                  </a:cubicBezTo>
                  <a:cubicBezTo>
                    <a:pt x="94504" y="54154"/>
                    <a:pt x="94416" y="54155"/>
                    <a:pt x="94320" y="54155"/>
                  </a:cubicBezTo>
                  <a:cubicBezTo>
                    <a:pt x="94128" y="54155"/>
                    <a:pt x="93909" y="54150"/>
                    <a:pt x="93774" y="54150"/>
                  </a:cubicBezTo>
                  <a:lnTo>
                    <a:pt x="19705" y="54150"/>
                  </a:lnTo>
                  <a:lnTo>
                    <a:pt x="19562" y="54114"/>
                  </a:lnTo>
                  <a:lnTo>
                    <a:pt x="19265" y="54102"/>
                  </a:lnTo>
                  <a:lnTo>
                    <a:pt x="18681" y="54126"/>
                  </a:lnTo>
                  <a:cubicBezTo>
                    <a:pt x="18288" y="54150"/>
                    <a:pt x="17895" y="54150"/>
                    <a:pt x="17514" y="54209"/>
                  </a:cubicBezTo>
                  <a:cubicBezTo>
                    <a:pt x="14383" y="54567"/>
                    <a:pt x="11335" y="55674"/>
                    <a:pt x="8716" y="57424"/>
                  </a:cubicBezTo>
                  <a:cubicBezTo>
                    <a:pt x="6120" y="59186"/>
                    <a:pt x="3953" y="61568"/>
                    <a:pt x="2417" y="64318"/>
                  </a:cubicBezTo>
                  <a:cubicBezTo>
                    <a:pt x="917" y="67080"/>
                    <a:pt x="96" y="70235"/>
                    <a:pt x="24" y="73367"/>
                  </a:cubicBezTo>
                  <a:cubicBezTo>
                    <a:pt x="0" y="73807"/>
                    <a:pt x="12" y="74010"/>
                    <a:pt x="12" y="74295"/>
                  </a:cubicBezTo>
                  <a:cubicBezTo>
                    <a:pt x="12" y="74343"/>
                    <a:pt x="12" y="74474"/>
                    <a:pt x="24" y="74557"/>
                  </a:cubicBezTo>
                  <a:lnTo>
                    <a:pt x="36" y="74855"/>
                  </a:lnTo>
                  <a:lnTo>
                    <a:pt x="60" y="75438"/>
                  </a:lnTo>
                  <a:cubicBezTo>
                    <a:pt x="84" y="75831"/>
                    <a:pt x="84" y="76224"/>
                    <a:pt x="143" y="76617"/>
                  </a:cubicBezTo>
                  <a:lnTo>
                    <a:pt x="322" y="77784"/>
                  </a:lnTo>
                  <a:cubicBezTo>
                    <a:pt x="357" y="77974"/>
                    <a:pt x="381" y="78165"/>
                    <a:pt x="429" y="78355"/>
                  </a:cubicBezTo>
                  <a:lnTo>
                    <a:pt x="560" y="78939"/>
                  </a:lnTo>
                  <a:lnTo>
                    <a:pt x="869" y="80082"/>
                  </a:lnTo>
                  <a:cubicBezTo>
                    <a:pt x="977" y="80451"/>
                    <a:pt x="1119" y="80820"/>
                    <a:pt x="1250" y="81189"/>
                  </a:cubicBezTo>
                  <a:cubicBezTo>
                    <a:pt x="1393" y="81558"/>
                    <a:pt x="1512" y="81939"/>
                    <a:pt x="1691" y="82296"/>
                  </a:cubicBezTo>
                  <a:cubicBezTo>
                    <a:pt x="2977" y="85166"/>
                    <a:pt x="4929" y="87737"/>
                    <a:pt x="7382" y="89702"/>
                  </a:cubicBezTo>
                  <a:cubicBezTo>
                    <a:pt x="9835" y="91655"/>
                    <a:pt x="12764" y="93048"/>
                    <a:pt x="15859" y="93655"/>
                  </a:cubicBezTo>
                  <a:lnTo>
                    <a:pt x="17026" y="93845"/>
                  </a:lnTo>
                  <a:lnTo>
                    <a:pt x="17610" y="93929"/>
                  </a:lnTo>
                  <a:cubicBezTo>
                    <a:pt x="17812" y="93952"/>
                    <a:pt x="18003" y="93952"/>
                    <a:pt x="18193" y="93964"/>
                  </a:cubicBezTo>
                  <a:lnTo>
                    <a:pt x="19372" y="94024"/>
                  </a:lnTo>
                  <a:lnTo>
                    <a:pt x="19669" y="94036"/>
                  </a:lnTo>
                  <a:lnTo>
                    <a:pt x="94643" y="94036"/>
                  </a:lnTo>
                  <a:lnTo>
                    <a:pt x="94869" y="94048"/>
                  </a:lnTo>
                  <a:cubicBezTo>
                    <a:pt x="95024" y="94060"/>
                    <a:pt x="95167" y="94072"/>
                    <a:pt x="95310" y="94072"/>
                  </a:cubicBezTo>
                  <a:cubicBezTo>
                    <a:pt x="95381" y="94072"/>
                    <a:pt x="95453" y="94083"/>
                    <a:pt x="95524" y="94095"/>
                  </a:cubicBezTo>
                  <a:lnTo>
                    <a:pt x="95727" y="94131"/>
                  </a:lnTo>
                  <a:cubicBezTo>
                    <a:pt x="95869" y="94155"/>
                    <a:pt x="96012" y="94167"/>
                    <a:pt x="96155" y="94191"/>
                  </a:cubicBezTo>
                  <a:cubicBezTo>
                    <a:pt x="96703" y="94345"/>
                    <a:pt x="97251" y="94476"/>
                    <a:pt x="97751" y="94750"/>
                  </a:cubicBezTo>
                  <a:cubicBezTo>
                    <a:pt x="98286" y="94976"/>
                    <a:pt x="98739" y="95322"/>
                    <a:pt x="99203" y="95655"/>
                  </a:cubicBezTo>
                  <a:cubicBezTo>
                    <a:pt x="99620" y="96048"/>
                    <a:pt x="100060" y="96429"/>
                    <a:pt x="100382" y="96905"/>
                  </a:cubicBezTo>
                  <a:cubicBezTo>
                    <a:pt x="100751" y="97346"/>
                    <a:pt x="100989" y="97870"/>
                    <a:pt x="101251" y="98382"/>
                  </a:cubicBezTo>
                  <a:cubicBezTo>
                    <a:pt x="101299" y="98513"/>
                    <a:pt x="101334" y="98643"/>
                    <a:pt x="101394" y="98774"/>
                  </a:cubicBezTo>
                  <a:cubicBezTo>
                    <a:pt x="101430" y="98917"/>
                    <a:pt x="101501" y="99036"/>
                    <a:pt x="101525" y="99179"/>
                  </a:cubicBezTo>
                  <a:cubicBezTo>
                    <a:pt x="101584" y="99453"/>
                    <a:pt x="101692" y="99727"/>
                    <a:pt x="101703" y="100013"/>
                  </a:cubicBezTo>
                  <a:cubicBezTo>
                    <a:pt x="101727" y="100156"/>
                    <a:pt x="101751" y="100287"/>
                    <a:pt x="101775" y="100429"/>
                  </a:cubicBezTo>
                  <a:lnTo>
                    <a:pt x="101799" y="100870"/>
                  </a:lnTo>
                  <a:lnTo>
                    <a:pt x="101823" y="101084"/>
                  </a:lnTo>
                  <a:lnTo>
                    <a:pt x="101834" y="101191"/>
                  </a:lnTo>
                  <a:lnTo>
                    <a:pt x="101834" y="101299"/>
                  </a:lnTo>
                  <a:cubicBezTo>
                    <a:pt x="101834" y="101334"/>
                    <a:pt x="101823" y="101358"/>
                    <a:pt x="101823" y="101370"/>
                  </a:cubicBezTo>
                  <a:cubicBezTo>
                    <a:pt x="101811" y="101513"/>
                    <a:pt x="101799" y="101656"/>
                    <a:pt x="101787" y="101799"/>
                  </a:cubicBezTo>
                  <a:cubicBezTo>
                    <a:pt x="101811" y="102096"/>
                    <a:pt x="101715" y="102370"/>
                    <a:pt x="101692" y="102656"/>
                  </a:cubicBezTo>
                  <a:cubicBezTo>
                    <a:pt x="101692" y="102799"/>
                    <a:pt x="101632" y="102930"/>
                    <a:pt x="101596" y="103073"/>
                  </a:cubicBezTo>
                  <a:cubicBezTo>
                    <a:pt x="101561" y="103204"/>
                    <a:pt x="101525" y="103346"/>
                    <a:pt x="101501" y="103477"/>
                  </a:cubicBezTo>
                  <a:cubicBezTo>
                    <a:pt x="101144" y="104561"/>
                    <a:pt x="100537" y="105561"/>
                    <a:pt x="99739" y="106383"/>
                  </a:cubicBezTo>
                  <a:cubicBezTo>
                    <a:pt x="98917" y="107192"/>
                    <a:pt x="97917" y="107799"/>
                    <a:pt x="96846" y="108157"/>
                  </a:cubicBezTo>
                  <a:cubicBezTo>
                    <a:pt x="96715" y="108204"/>
                    <a:pt x="96572" y="108216"/>
                    <a:pt x="96429" y="108264"/>
                  </a:cubicBezTo>
                  <a:cubicBezTo>
                    <a:pt x="96298" y="108288"/>
                    <a:pt x="96167" y="108359"/>
                    <a:pt x="96024" y="108359"/>
                  </a:cubicBezTo>
                  <a:cubicBezTo>
                    <a:pt x="95881" y="108383"/>
                    <a:pt x="95738" y="108395"/>
                    <a:pt x="95596" y="108419"/>
                  </a:cubicBezTo>
                  <a:cubicBezTo>
                    <a:pt x="95524" y="108430"/>
                    <a:pt x="95453" y="108454"/>
                    <a:pt x="95381" y="108454"/>
                  </a:cubicBezTo>
                  <a:lnTo>
                    <a:pt x="95167" y="108466"/>
                  </a:lnTo>
                  <a:cubicBezTo>
                    <a:pt x="95024" y="108466"/>
                    <a:pt x="94881" y="108466"/>
                    <a:pt x="94738" y="108478"/>
                  </a:cubicBezTo>
                  <a:cubicBezTo>
                    <a:pt x="94691" y="108478"/>
                    <a:pt x="94512" y="108466"/>
                    <a:pt x="94393" y="108466"/>
                  </a:cubicBezTo>
                  <a:lnTo>
                    <a:pt x="71283" y="108466"/>
                  </a:lnTo>
                  <a:lnTo>
                    <a:pt x="70985" y="108490"/>
                  </a:lnTo>
                  <a:lnTo>
                    <a:pt x="70402" y="108526"/>
                  </a:lnTo>
                  <a:cubicBezTo>
                    <a:pt x="70009" y="108538"/>
                    <a:pt x="69616" y="108561"/>
                    <a:pt x="69235" y="108597"/>
                  </a:cubicBezTo>
                  <a:lnTo>
                    <a:pt x="68068" y="108764"/>
                  </a:lnTo>
                  <a:cubicBezTo>
                    <a:pt x="67675" y="108835"/>
                    <a:pt x="67283" y="108883"/>
                    <a:pt x="66902" y="108990"/>
                  </a:cubicBezTo>
                  <a:cubicBezTo>
                    <a:pt x="66140" y="109181"/>
                    <a:pt x="65366" y="109359"/>
                    <a:pt x="64639" y="109657"/>
                  </a:cubicBezTo>
                  <a:cubicBezTo>
                    <a:pt x="64270" y="109788"/>
                    <a:pt x="63889" y="109919"/>
                    <a:pt x="63532" y="110073"/>
                  </a:cubicBezTo>
                  <a:lnTo>
                    <a:pt x="62460" y="110585"/>
                  </a:lnTo>
                  <a:lnTo>
                    <a:pt x="61937" y="110847"/>
                  </a:lnTo>
                  <a:cubicBezTo>
                    <a:pt x="61758" y="110931"/>
                    <a:pt x="61591" y="111038"/>
                    <a:pt x="61425" y="111145"/>
                  </a:cubicBezTo>
                  <a:lnTo>
                    <a:pt x="60413" y="111752"/>
                  </a:lnTo>
                  <a:cubicBezTo>
                    <a:pt x="60079" y="111967"/>
                    <a:pt x="59782" y="112217"/>
                    <a:pt x="59460" y="112443"/>
                  </a:cubicBezTo>
                  <a:cubicBezTo>
                    <a:pt x="59151" y="112681"/>
                    <a:pt x="58817" y="112907"/>
                    <a:pt x="58531" y="113169"/>
                  </a:cubicBezTo>
                  <a:cubicBezTo>
                    <a:pt x="58079" y="113586"/>
                    <a:pt x="57603" y="114003"/>
                    <a:pt x="57174" y="114443"/>
                  </a:cubicBezTo>
                  <a:cubicBezTo>
                    <a:pt x="57115" y="114503"/>
                    <a:pt x="57043" y="114586"/>
                    <a:pt x="56960" y="114681"/>
                  </a:cubicBezTo>
                  <a:cubicBezTo>
                    <a:pt x="56912" y="114717"/>
                    <a:pt x="56876" y="114765"/>
                    <a:pt x="56841" y="114800"/>
                  </a:cubicBezTo>
                  <a:cubicBezTo>
                    <a:pt x="56567" y="115110"/>
                    <a:pt x="56234" y="115479"/>
                    <a:pt x="56055" y="115681"/>
                  </a:cubicBezTo>
                  <a:lnTo>
                    <a:pt x="55341" y="116622"/>
                  </a:lnTo>
                  <a:lnTo>
                    <a:pt x="54995" y="117098"/>
                  </a:lnTo>
                  <a:cubicBezTo>
                    <a:pt x="54876" y="117253"/>
                    <a:pt x="54781" y="117432"/>
                    <a:pt x="54674" y="117586"/>
                  </a:cubicBezTo>
                  <a:lnTo>
                    <a:pt x="54067" y="118598"/>
                  </a:lnTo>
                  <a:cubicBezTo>
                    <a:pt x="53864" y="118944"/>
                    <a:pt x="53709" y="119301"/>
                    <a:pt x="53531" y="119658"/>
                  </a:cubicBezTo>
                  <a:cubicBezTo>
                    <a:pt x="53364" y="120015"/>
                    <a:pt x="53174" y="120360"/>
                    <a:pt x="53043" y="120730"/>
                  </a:cubicBezTo>
                  <a:lnTo>
                    <a:pt x="52638" y="121837"/>
                  </a:lnTo>
                  <a:cubicBezTo>
                    <a:pt x="52566" y="122027"/>
                    <a:pt x="52495" y="122206"/>
                    <a:pt x="52447" y="122396"/>
                  </a:cubicBezTo>
                  <a:lnTo>
                    <a:pt x="52293" y="122968"/>
                  </a:lnTo>
                  <a:lnTo>
                    <a:pt x="51995" y="124111"/>
                  </a:lnTo>
                  <a:cubicBezTo>
                    <a:pt x="51923" y="124504"/>
                    <a:pt x="51864" y="124897"/>
                    <a:pt x="51804" y="125278"/>
                  </a:cubicBezTo>
                  <a:cubicBezTo>
                    <a:pt x="51757" y="125671"/>
                    <a:pt x="51673" y="126064"/>
                    <a:pt x="51662" y="126445"/>
                  </a:cubicBezTo>
                  <a:lnTo>
                    <a:pt x="51578" y="127623"/>
                  </a:lnTo>
                  <a:lnTo>
                    <a:pt x="51531" y="128207"/>
                  </a:lnTo>
                  <a:lnTo>
                    <a:pt x="51531" y="128600"/>
                  </a:lnTo>
                  <a:lnTo>
                    <a:pt x="51531" y="129409"/>
                  </a:lnTo>
                  <a:lnTo>
                    <a:pt x="51531" y="131017"/>
                  </a:lnTo>
                  <a:lnTo>
                    <a:pt x="51531" y="143887"/>
                  </a:lnTo>
                  <a:lnTo>
                    <a:pt x="64187" y="143887"/>
                  </a:lnTo>
                  <a:lnTo>
                    <a:pt x="64187" y="131017"/>
                  </a:lnTo>
                  <a:lnTo>
                    <a:pt x="64187" y="129409"/>
                  </a:lnTo>
                  <a:lnTo>
                    <a:pt x="64187" y="128600"/>
                  </a:lnTo>
                  <a:lnTo>
                    <a:pt x="64187" y="128207"/>
                  </a:lnTo>
                  <a:lnTo>
                    <a:pt x="64163" y="127980"/>
                  </a:lnTo>
                  <a:cubicBezTo>
                    <a:pt x="64175" y="127838"/>
                    <a:pt x="64163" y="127695"/>
                    <a:pt x="64163" y="127540"/>
                  </a:cubicBezTo>
                  <a:cubicBezTo>
                    <a:pt x="64163" y="127397"/>
                    <a:pt x="64211" y="127266"/>
                    <a:pt x="64223" y="127123"/>
                  </a:cubicBezTo>
                  <a:cubicBezTo>
                    <a:pt x="64246" y="126980"/>
                    <a:pt x="64246" y="126837"/>
                    <a:pt x="64282" y="126695"/>
                  </a:cubicBezTo>
                  <a:cubicBezTo>
                    <a:pt x="64318" y="126564"/>
                    <a:pt x="64354" y="126421"/>
                    <a:pt x="64389" y="126290"/>
                  </a:cubicBezTo>
                  <a:cubicBezTo>
                    <a:pt x="64663" y="125194"/>
                    <a:pt x="65508" y="123909"/>
                    <a:pt x="66282" y="123063"/>
                  </a:cubicBezTo>
                  <a:cubicBezTo>
                    <a:pt x="66401" y="122956"/>
                    <a:pt x="66532" y="122849"/>
                    <a:pt x="66651" y="122730"/>
                  </a:cubicBezTo>
                  <a:cubicBezTo>
                    <a:pt x="66747" y="122623"/>
                    <a:pt x="66878" y="122563"/>
                    <a:pt x="66985" y="122468"/>
                  </a:cubicBezTo>
                  <a:cubicBezTo>
                    <a:pt x="67104" y="122396"/>
                    <a:pt x="67211" y="122289"/>
                    <a:pt x="67330" y="122218"/>
                  </a:cubicBezTo>
                  <a:cubicBezTo>
                    <a:pt x="67461" y="122146"/>
                    <a:pt x="67580" y="122075"/>
                    <a:pt x="67699" y="122004"/>
                  </a:cubicBezTo>
                  <a:cubicBezTo>
                    <a:pt x="67759" y="121956"/>
                    <a:pt x="67818" y="121920"/>
                    <a:pt x="67878" y="121884"/>
                  </a:cubicBezTo>
                  <a:lnTo>
                    <a:pt x="68080" y="121801"/>
                  </a:lnTo>
                  <a:cubicBezTo>
                    <a:pt x="68211" y="121742"/>
                    <a:pt x="68330" y="121670"/>
                    <a:pt x="68461" y="121611"/>
                  </a:cubicBezTo>
                  <a:lnTo>
                    <a:pt x="68866" y="121468"/>
                  </a:lnTo>
                  <a:cubicBezTo>
                    <a:pt x="69116" y="121349"/>
                    <a:pt x="69402" y="121301"/>
                    <a:pt x="69676" y="121218"/>
                  </a:cubicBezTo>
                  <a:cubicBezTo>
                    <a:pt x="69807" y="121170"/>
                    <a:pt x="69950" y="121170"/>
                    <a:pt x="70092" y="121146"/>
                  </a:cubicBezTo>
                  <a:cubicBezTo>
                    <a:pt x="70235" y="121122"/>
                    <a:pt x="70378" y="121099"/>
                    <a:pt x="70521" y="121075"/>
                  </a:cubicBezTo>
                  <a:cubicBezTo>
                    <a:pt x="70664" y="121075"/>
                    <a:pt x="70807" y="121063"/>
                    <a:pt x="70950" y="121063"/>
                  </a:cubicBezTo>
                  <a:lnTo>
                    <a:pt x="71164" y="121015"/>
                  </a:lnTo>
                  <a:lnTo>
                    <a:pt x="71283" y="120968"/>
                  </a:lnTo>
                  <a:lnTo>
                    <a:pt x="94393" y="120968"/>
                  </a:lnTo>
                  <a:cubicBezTo>
                    <a:pt x="94516" y="120968"/>
                    <a:pt x="94603" y="120994"/>
                    <a:pt x="94760" y="120994"/>
                  </a:cubicBezTo>
                  <a:cubicBezTo>
                    <a:pt x="94787" y="120994"/>
                    <a:pt x="94815" y="120993"/>
                    <a:pt x="94845" y="120991"/>
                  </a:cubicBezTo>
                  <a:lnTo>
                    <a:pt x="96024" y="120956"/>
                  </a:lnTo>
                  <a:lnTo>
                    <a:pt x="96608" y="120932"/>
                  </a:lnTo>
                  <a:cubicBezTo>
                    <a:pt x="96810" y="120908"/>
                    <a:pt x="97001" y="120884"/>
                    <a:pt x="97191" y="120861"/>
                  </a:cubicBezTo>
                  <a:lnTo>
                    <a:pt x="98358" y="120682"/>
                  </a:lnTo>
                  <a:cubicBezTo>
                    <a:pt x="98751" y="120622"/>
                    <a:pt x="99132" y="120503"/>
                    <a:pt x="99513" y="120420"/>
                  </a:cubicBezTo>
                  <a:cubicBezTo>
                    <a:pt x="99894" y="120313"/>
                    <a:pt x="100275" y="120229"/>
                    <a:pt x="100656" y="120099"/>
                  </a:cubicBezTo>
                  <a:cubicBezTo>
                    <a:pt x="103656" y="119134"/>
                    <a:pt x="106406" y="117443"/>
                    <a:pt x="108633" y="115229"/>
                  </a:cubicBezTo>
                  <a:cubicBezTo>
                    <a:pt x="110836" y="112990"/>
                    <a:pt x="112514" y="110228"/>
                    <a:pt x="113467" y="107228"/>
                  </a:cubicBezTo>
                  <a:cubicBezTo>
                    <a:pt x="113574" y="106847"/>
                    <a:pt x="113669" y="106466"/>
                    <a:pt x="113776" y="106085"/>
                  </a:cubicBezTo>
                  <a:cubicBezTo>
                    <a:pt x="113860" y="105692"/>
                    <a:pt x="113979" y="105323"/>
                    <a:pt x="114026" y="104930"/>
                  </a:cubicBezTo>
                  <a:cubicBezTo>
                    <a:pt x="114146" y="104144"/>
                    <a:pt x="114288" y="103370"/>
                    <a:pt x="114300" y="102584"/>
                  </a:cubicBezTo>
                  <a:lnTo>
                    <a:pt x="114348" y="101418"/>
                  </a:lnTo>
                  <a:cubicBezTo>
                    <a:pt x="114348" y="101358"/>
                    <a:pt x="114336" y="101322"/>
                    <a:pt x="114336" y="101287"/>
                  </a:cubicBezTo>
                  <a:lnTo>
                    <a:pt x="114336" y="101191"/>
                  </a:lnTo>
                  <a:lnTo>
                    <a:pt x="114336" y="100906"/>
                  </a:lnTo>
                  <a:lnTo>
                    <a:pt x="114324" y="100310"/>
                  </a:lnTo>
                  <a:cubicBezTo>
                    <a:pt x="114300" y="99929"/>
                    <a:pt x="114288" y="99536"/>
                    <a:pt x="114253" y="99144"/>
                  </a:cubicBezTo>
                  <a:lnTo>
                    <a:pt x="114086" y="97977"/>
                  </a:lnTo>
                  <a:cubicBezTo>
                    <a:pt x="113979" y="97191"/>
                    <a:pt x="113765" y="96429"/>
                    <a:pt x="113562" y="95667"/>
                  </a:cubicBezTo>
                  <a:cubicBezTo>
                    <a:pt x="113479" y="95286"/>
                    <a:pt x="113324" y="94917"/>
                    <a:pt x="113193" y="94548"/>
                  </a:cubicBezTo>
                  <a:cubicBezTo>
                    <a:pt x="113062" y="94179"/>
                    <a:pt x="112931" y="93810"/>
                    <a:pt x="112776" y="93440"/>
                  </a:cubicBezTo>
                  <a:cubicBezTo>
                    <a:pt x="112121" y="92012"/>
                    <a:pt x="111371" y="90619"/>
                    <a:pt x="110407" y="89369"/>
                  </a:cubicBezTo>
                  <a:cubicBezTo>
                    <a:pt x="109478" y="88095"/>
                    <a:pt x="108359" y="86987"/>
                    <a:pt x="107168" y="85963"/>
                  </a:cubicBezTo>
                  <a:cubicBezTo>
                    <a:pt x="105930" y="84999"/>
                    <a:pt x="104621" y="84106"/>
                    <a:pt x="103192" y="83451"/>
                  </a:cubicBezTo>
                  <a:cubicBezTo>
                    <a:pt x="101787" y="82737"/>
                    <a:pt x="100263" y="82272"/>
                    <a:pt x="98727" y="81915"/>
                  </a:cubicBezTo>
                  <a:cubicBezTo>
                    <a:pt x="98346" y="81844"/>
                    <a:pt x="97953" y="81784"/>
                    <a:pt x="97560" y="81725"/>
                  </a:cubicBezTo>
                  <a:lnTo>
                    <a:pt x="96977" y="81641"/>
                  </a:lnTo>
                  <a:cubicBezTo>
                    <a:pt x="96786" y="81606"/>
                    <a:pt x="96596" y="81582"/>
                    <a:pt x="96393" y="81582"/>
                  </a:cubicBezTo>
                  <a:lnTo>
                    <a:pt x="95226" y="81534"/>
                  </a:lnTo>
                  <a:lnTo>
                    <a:pt x="94643" y="81522"/>
                  </a:lnTo>
                  <a:lnTo>
                    <a:pt x="19872" y="81522"/>
                  </a:lnTo>
                  <a:lnTo>
                    <a:pt x="19693" y="81510"/>
                  </a:lnTo>
                  <a:lnTo>
                    <a:pt x="19574" y="81499"/>
                  </a:lnTo>
                  <a:cubicBezTo>
                    <a:pt x="19431" y="81487"/>
                    <a:pt x="19288" y="81475"/>
                    <a:pt x="19146" y="81463"/>
                  </a:cubicBezTo>
                  <a:cubicBezTo>
                    <a:pt x="19074" y="81463"/>
                    <a:pt x="19003" y="81463"/>
                    <a:pt x="18931" y="81451"/>
                  </a:cubicBezTo>
                  <a:lnTo>
                    <a:pt x="18717" y="81415"/>
                  </a:lnTo>
                  <a:cubicBezTo>
                    <a:pt x="18586" y="81391"/>
                    <a:pt x="18443" y="81368"/>
                    <a:pt x="18300" y="81356"/>
                  </a:cubicBezTo>
                  <a:cubicBezTo>
                    <a:pt x="17181" y="81129"/>
                    <a:pt x="16145" y="80629"/>
                    <a:pt x="15240" y="79915"/>
                  </a:cubicBezTo>
                  <a:cubicBezTo>
                    <a:pt x="14335" y="79213"/>
                    <a:pt x="13633" y="78260"/>
                    <a:pt x="13169" y="77224"/>
                  </a:cubicBezTo>
                  <a:cubicBezTo>
                    <a:pt x="13085" y="77105"/>
                    <a:pt x="13061" y="76962"/>
                    <a:pt x="13014" y="76831"/>
                  </a:cubicBezTo>
                  <a:cubicBezTo>
                    <a:pt x="12966" y="76700"/>
                    <a:pt x="12907" y="76569"/>
                    <a:pt x="12859" y="76426"/>
                  </a:cubicBezTo>
                  <a:cubicBezTo>
                    <a:pt x="12835" y="76296"/>
                    <a:pt x="12800" y="76153"/>
                    <a:pt x="12764" y="76022"/>
                  </a:cubicBezTo>
                  <a:lnTo>
                    <a:pt x="12704" y="75819"/>
                  </a:lnTo>
                  <a:cubicBezTo>
                    <a:pt x="12692" y="75748"/>
                    <a:pt x="12680" y="75676"/>
                    <a:pt x="12680" y="75605"/>
                  </a:cubicBezTo>
                  <a:cubicBezTo>
                    <a:pt x="12657" y="75462"/>
                    <a:pt x="12633" y="75319"/>
                    <a:pt x="12609" y="75176"/>
                  </a:cubicBezTo>
                  <a:cubicBezTo>
                    <a:pt x="12573" y="75045"/>
                    <a:pt x="12597" y="74891"/>
                    <a:pt x="12585" y="74748"/>
                  </a:cubicBezTo>
                  <a:lnTo>
                    <a:pt x="12549" y="74295"/>
                  </a:lnTo>
                  <a:cubicBezTo>
                    <a:pt x="12549" y="74033"/>
                    <a:pt x="12549" y="73700"/>
                    <a:pt x="12561" y="73617"/>
                  </a:cubicBezTo>
                  <a:cubicBezTo>
                    <a:pt x="12597" y="72462"/>
                    <a:pt x="12895" y="71343"/>
                    <a:pt x="13431" y="70342"/>
                  </a:cubicBezTo>
                  <a:cubicBezTo>
                    <a:pt x="13990" y="69354"/>
                    <a:pt x="14776" y="68473"/>
                    <a:pt x="15717" y="67830"/>
                  </a:cubicBezTo>
                  <a:cubicBezTo>
                    <a:pt x="16681" y="67199"/>
                    <a:pt x="17764" y="66806"/>
                    <a:pt x="18896" y="66663"/>
                  </a:cubicBezTo>
                  <a:cubicBezTo>
                    <a:pt x="19038" y="66640"/>
                    <a:pt x="19181" y="66651"/>
                    <a:pt x="19324" y="66640"/>
                  </a:cubicBezTo>
                  <a:lnTo>
                    <a:pt x="19538" y="66628"/>
                  </a:lnTo>
                  <a:lnTo>
                    <a:pt x="19646" y="66640"/>
                  </a:lnTo>
                  <a:lnTo>
                    <a:pt x="94572" y="66640"/>
                  </a:lnTo>
                  <a:lnTo>
                    <a:pt x="94679" y="66628"/>
                  </a:lnTo>
                  <a:lnTo>
                    <a:pt x="94822" y="66616"/>
                  </a:lnTo>
                  <a:lnTo>
                    <a:pt x="95119" y="66604"/>
                  </a:lnTo>
                  <a:lnTo>
                    <a:pt x="95703" y="66568"/>
                  </a:lnTo>
                  <a:cubicBezTo>
                    <a:pt x="96096" y="66544"/>
                    <a:pt x="96489" y="66544"/>
                    <a:pt x="96881" y="66485"/>
                  </a:cubicBezTo>
                  <a:lnTo>
                    <a:pt x="98048" y="66306"/>
                  </a:lnTo>
                  <a:lnTo>
                    <a:pt x="98632" y="66211"/>
                  </a:lnTo>
                  <a:lnTo>
                    <a:pt x="99203" y="66080"/>
                  </a:lnTo>
                  <a:lnTo>
                    <a:pt x="100346" y="65782"/>
                  </a:lnTo>
                  <a:cubicBezTo>
                    <a:pt x="100727" y="65675"/>
                    <a:pt x="101096" y="65520"/>
                    <a:pt x="101465" y="65389"/>
                  </a:cubicBezTo>
                  <a:cubicBezTo>
                    <a:pt x="101834" y="65247"/>
                    <a:pt x="102215" y="65127"/>
                    <a:pt x="102561" y="64961"/>
                  </a:cubicBezTo>
                  <a:cubicBezTo>
                    <a:pt x="103275" y="64616"/>
                    <a:pt x="104001" y="64306"/>
                    <a:pt x="104656" y="63877"/>
                  </a:cubicBezTo>
                  <a:cubicBezTo>
                    <a:pt x="107288" y="62318"/>
                    <a:pt x="109693" y="59960"/>
                    <a:pt x="111348" y="57365"/>
                  </a:cubicBezTo>
                  <a:cubicBezTo>
                    <a:pt x="111383" y="57317"/>
                    <a:pt x="111419" y="57257"/>
                    <a:pt x="111455" y="57198"/>
                  </a:cubicBezTo>
                  <a:cubicBezTo>
                    <a:pt x="111467" y="57174"/>
                    <a:pt x="111479" y="57150"/>
                    <a:pt x="111490" y="57138"/>
                  </a:cubicBezTo>
                  <a:lnTo>
                    <a:pt x="111490" y="57126"/>
                  </a:lnTo>
                  <a:cubicBezTo>
                    <a:pt x="113074" y="54519"/>
                    <a:pt x="114074" y="51531"/>
                    <a:pt x="114288" y="48483"/>
                  </a:cubicBezTo>
                  <a:cubicBezTo>
                    <a:pt x="114527" y="45363"/>
                    <a:pt x="114026" y="42172"/>
                    <a:pt x="112812" y="39255"/>
                  </a:cubicBezTo>
                  <a:cubicBezTo>
                    <a:pt x="111562" y="36362"/>
                    <a:pt x="109633" y="33778"/>
                    <a:pt x="107228" y="31766"/>
                  </a:cubicBezTo>
                  <a:cubicBezTo>
                    <a:pt x="104799" y="29766"/>
                    <a:pt x="101894" y="28349"/>
                    <a:pt x="98810" y="27682"/>
                  </a:cubicBezTo>
                  <a:cubicBezTo>
                    <a:pt x="98429" y="27587"/>
                    <a:pt x="98036" y="27540"/>
                    <a:pt x="97643" y="27480"/>
                  </a:cubicBezTo>
                  <a:cubicBezTo>
                    <a:pt x="97251" y="27420"/>
                    <a:pt x="96870" y="27349"/>
                    <a:pt x="96477" y="27325"/>
                  </a:cubicBezTo>
                  <a:lnTo>
                    <a:pt x="95298" y="27266"/>
                  </a:lnTo>
                  <a:lnTo>
                    <a:pt x="94715" y="27218"/>
                  </a:lnTo>
                  <a:lnTo>
                    <a:pt x="94298" y="27206"/>
                  </a:lnTo>
                  <a:lnTo>
                    <a:pt x="71783" y="27206"/>
                  </a:lnTo>
                  <a:cubicBezTo>
                    <a:pt x="71140" y="27206"/>
                    <a:pt x="70676" y="27182"/>
                    <a:pt x="70676" y="27182"/>
                  </a:cubicBezTo>
                  <a:cubicBezTo>
                    <a:pt x="70650" y="27185"/>
                    <a:pt x="70624" y="27186"/>
                    <a:pt x="70598" y="27186"/>
                  </a:cubicBezTo>
                  <a:cubicBezTo>
                    <a:pt x="70484" y="27186"/>
                    <a:pt x="70376" y="27166"/>
                    <a:pt x="70259" y="27147"/>
                  </a:cubicBezTo>
                  <a:cubicBezTo>
                    <a:pt x="70116" y="27123"/>
                    <a:pt x="69973" y="27111"/>
                    <a:pt x="69830" y="27087"/>
                  </a:cubicBezTo>
                  <a:lnTo>
                    <a:pt x="69426" y="26980"/>
                  </a:lnTo>
                  <a:cubicBezTo>
                    <a:pt x="69283" y="26944"/>
                    <a:pt x="69140" y="26932"/>
                    <a:pt x="69009" y="26861"/>
                  </a:cubicBezTo>
                  <a:cubicBezTo>
                    <a:pt x="68747" y="26754"/>
                    <a:pt x="68473" y="26694"/>
                    <a:pt x="68223" y="26551"/>
                  </a:cubicBezTo>
                  <a:lnTo>
                    <a:pt x="67842" y="26361"/>
                  </a:lnTo>
                  <a:cubicBezTo>
                    <a:pt x="67723" y="26289"/>
                    <a:pt x="67604" y="26206"/>
                    <a:pt x="67473" y="26135"/>
                  </a:cubicBezTo>
                  <a:lnTo>
                    <a:pt x="67294" y="26027"/>
                  </a:lnTo>
                  <a:cubicBezTo>
                    <a:pt x="67235" y="25992"/>
                    <a:pt x="67175" y="25944"/>
                    <a:pt x="67116" y="25896"/>
                  </a:cubicBezTo>
                  <a:cubicBezTo>
                    <a:pt x="67009" y="25813"/>
                    <a:pt x="66890" y="25730"/>
                    <a:pt x="66771" y="25646"/>
                  </a:cubicBezTo>
                  <a:cubicBezTo>
                    <a:pt x="66663" y="25563"/>
                    <a:pt x="66568" y="25444"/>
                    <a:pt x="66461" y="25361"/>
                  </a:cubicBezTo>
                  <a:cubicBezTo>
                    <a:pt x="66354" y="25254"/>
                    <a:pt x="66223" y="25182"/>
                    <a:pt x="66140" y="25063"/>
                  </a:cubicBezTo>
                  <a:cubicBezTo>
                    <a:pt x="65961" y="24837"/>
                    <a:pt x="65735" y="24658"/>
                    <a:pt x="65592" y="24408"/>
                  </a:cubicBezTo>
                  <a:cubicBezTo>
                    <a:pt x="64889" y="23503"/>
                    <a:pt x="64401" y="22444"/>
                    <a:pt x="64235" y="21313"/>
                  </a:cubicBezTo>
                  <a:cubicBezTo>
                    <a:pt x="64211" y="21170"/>
                    <a:pt x="64175" y="20110"/>
                    <a:pt x="64175" y="20074"/>
                  </a:cubicBezTo>
                  <a:lnTo>
                    <a:pt x="64175" y="19979"/>
                  </a:lnTo>
                  <a:lnTo>
                    <a:pt x="64175" y="19169"/>
                  </a:lnTo>
                  <a:lnTo>
                    <a:pt x="64175" y="15895"/>
                  </a:lnTo>
                  <a:lnTo>
                    <a:pt x="66890" y="15895"/>
                  </a:lnTo>
                  <a:lnTo>
                    <a:pt x="57841"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3124740" y="1467244"/>
              <a:ext cx="2847490" cy="3675956"/>
            </a:xfrm>
            <a:custGeom>
              <a:avLst/>
              <a:gdLst/>
              <a:ahLst/>
              <a:cxnLst/>
              <a:rect l="l" t="t" r="r" b="b"/>
              <a:pathLst>
                <a:path w="103002" h="132970" extrusionOk="0">
                  <a:moveTo>
                    <a:pt x="51507" y="1"/>
                  </a:moveTo>
                  <a:lnTo>
                    <a:pt x="51507" y="3727"/>
                  </a:lnTo>
                  <a:lnTo>
                    <a:pt x="52757" y="3727"/>
                  </a:lnTo>
                  <a:lnTo>
                    <a:pt x="52757" y="1"/>
                  </a:lnTo>
                  <a:close/>
                  <a:moveTo>
                    <a:pt x="51507" y="7442"/>
                  </a:moveTo>
                  <a:lnTo>
                    <a:pt x="51507" y="9180"/>
                  </a:lnTo>
                  <a:cubicBezTo>
                    <a:pt x="51507" y="9883"/>
                    <a:pt x="51566" y="10573"/>
                    <a:pt x="51662" y="11252"/>
                  </a:cubicBezTo>
                  <a:lnTo>
                    <a:pt x="52888" y="11073"/>
                  </a:lnTo>
                  <a:cubicBezTo>
                    <a:pt x="52793" y="10454"/>
                    <a:pt x="52757" y="9823"/>
                    <a:pt x="52757" y="9180"/>
                  </a:cubicBezTo>
                  <a:lnTo>
                    <a:pt x="52757" y="7442"/>
                  </a:lnTo>
                  <a:close/>
                  <a:moveTo>
                    <a:pt x="53888" y="14467"/>
                  </a:moveTo>
                  <a:lnTo>
                    <a:pt x="52757" y="14979"/>
                  </a:lnTo>
                  <a:cubicBezTo>
                    <a:pt x="53293" y="16157"/>
                    <a:pt x="53995" y="17265"/>
                    <a:pt x="54840" y="18265"/>
                  </a:cubicBezTo>
                  <a:lnTo>
                    <a:pt x="55781" y="17455"/>
                  </a:lnTo>
                  <a:cubicBezTo>
                    <a:pt x="55019" y="16550"/>
                    <a:pt x="54376" y="15550"/>
                    <a:pt x="53888" y="14467"/>
                  </a:cubicBezTo>
                  <a:close/>
                  <a:moveTo>
                    <a:pt x="58424" y="19812"/>
                  </a:moveTo>
                  <a:lnTo>
                    <a:pt x="57734" y="20848"/>
                  </a:lnTo>
                  <a:cubicBezTo>
                    <a:pt x="58817" y="21575"/>
                    <a:pt x="59984" y="22146"/>
                    <a:pt x="61222" y="22551"/>
                  </a:cubicBezTo>
                  <a:lnTo>
                    <a:pt x="61603" y="21360"/>
                  </a:lnTo>
                  <a:cubicBezTo>
                    <a:pt x="60484" y="21003"/>
                    <a:pt x="59412" y="20479"/>
                    <a:pt x="58424" y="19812"/>
                  </a:cubicBezTo>
                  <a:close/>
                  <a:moveTo>
                    <a:pt x="65092" y="21979"/>
                  </a:moveTo>
                  <a:lnTo>
                    <a:pt x="65056" y="23218"/>
                  </a:lnTo>
                  <a:cubicBezTo>
                    <a:pt x="65211" y="23218"/>
                    <a:pt x="65378" y="23230"/>
                    <a:pt x="65544" y="23230"/>
                  </a:cubicBezTo>
                  <a:lnTo>
                    <a:pt x="68795" y="23230"/>
                  </a:lnTo>
                  <a:lnTo>
                    <a:pt x="68795" y="21979"/>
                  </a:lnTo>
                  <a:close/>
                  <a:moveTo>
                    <a:pt x="72521" y="21979"/>
                  </a:moveTo>
                  <a:lnTo>
                    <a:pt x="72521" y="23230"/>
                  </a:lnTo>
                  <a:lnTo>
                    <a:pt x="76248" y="23230"/>
                  </a:lnTo>
                  <a:lnTo>
                    <a:pt x="76248" y="21979"/>
                  </a:lnTo>
                  <a:close/>
                  <a:moveTo>
                    <a:pt x="79975" y="21979"/>
                  </a:moveTo>
                  <a:lnTo>
                    <a:pt x="79975" y="23230"/>
                  </a:lnTo>
                  <a:lnTo>
                    <a:pt x="83689" y="23230"/>
                  </a:lnTo>
                  <a:lnTo>
                    <a:pt x="83689" y="21979"/>
                  </a:lnTo>
                  <a:close/>
                  <a:moveTo>
                    <a:pt x="87416" y="21979"/>
                  </a:moveTo>
                  <a:lnTo>
                    <a:pt x="87416" y="23230"/>
                  </a:lnTo>
                  <a:lnTo>
                    <a:pt x="88952" y="23230"/>
                  </a:lnTo>
                  <a:cubicBezTo>
                    <a:pt x="89654" y="23230"/>
                    <a:pt x="90357" y="23277"/>
                    <a:pt x="91035" y="23396"/>
                  </a:cubicBezTo>
                  <a:lnTo>
                    <a:pt x="91238" y="22170"/>
                  </a:lnTo>
                  <a:cubicBezTo>
                    <a:pt x="90488" y="22039"/>
                    <a:pt x="89726" y="21979"/>
                    <a:pt x="88952" y="21979"/>
                  </a:cubicBezTo>
                  <a:close/>
                  <a:moveTo>
                    <a:pt x="94941" y="23313"/>
                  </a:moveTo>
                  <a:lnTo>
                    <a:pt x="94417" y="24444"/>
                  </a:lnTo>
                  <a:cubicBezTo>
                    <a:pt x="95488" y="24944"/>
                    <a:pt x="96477" y="25599"/>
                    <a:pt x="97370" y="26385"/>
                  </a:cubicBezTo>
                  <a:lnTo>
                    <a:pt x="98191" y="25444"/>
                  </a:lnTo>
                  <a:cubicBezTo>
                    <a:pt x="97215" y="24587"/>
                    <a:pt x="96119" y="23873"/>
                    <a:pt x="94941" y="23313"/>
                  </a:cubicBezTo>
                  <a:close/>
                  <a:moveTo>
                    <a:pt x="100739" y="28373"/>
                  </a:moveTo>
                  <a:lnTo>
                    <a:pt x="99691" y="29052"/>
                  </a:lnTo>
                  <a:cubicBezTo>
                    <a:pt x="100346" y="30052"/>
                    <a:pt x="100846" y="31135"/>
                    <a:pt x="101192" y="32266"/>
                  </a:cubicBezTo>
                  <a:lnTo>
                    <a:pt x="102382" y="31897"/>
                  </a:lnTo>
                  <a:cubicBezTo>
                    <a:pt x="102001" y="30659"/>
                    <a:pt x="101442" y="29468"/>
                    <a:pt x="100739" y="28373"/>
                  </a:cubicBezTo>
                  <a:close/>
                  <a:moveTo>
                    <a:pt x="102989" y="35731"/>
                  </a:moveTo>
                  <a:lnTo>
                    <a:pt x="101751" y="35755"/>
                  </a:lnTo>
                  <a:cubicBezTo>
                    <a:pt x="101751" y="35850"/>
                    <a:pt x="101751" y="35934"/>
                    <a:pt x="101751" y="36017"/>
                  </a:cubicBezTo>
                  <a:cubicBezTo>
                    <a:pt x="101751" y="37124"/>
                    <a:pt x="101608" y="38220"/>
                    <a:pt x="101334" y="39267"/>
                  </a:cubicBezTo>
                  <a:lnTo>
                    <a:pt x="102537" y="39589"/>
                  </a:lnTo>
                  <a:cubicBezTo>
                    <a:pt x="102846" y="38434"/>
                    <a:pt x="103001" y="37231"/>
                    <a:pt x="103001" y="36017"/>
                  </a:cubicBezTo>
                  <a:cubicBezTo>
                    <a:pt x="103001" y="35922"/>
                    <a:pt x="102989" y="35826"/>
                    <a:pt x="102989" y="35731"/>
                  </a:cubicBezTo>
                  <a:close/>
                  <a:moveTo>
                    <a:pt x="99977" y="42541"/>
                  </a:moveTo>
                  <a:cubicBezTo>
                    <a:pt x="99370" y="43553"/>
                    <a:pt x="98620" y="44482"/>
                    <a:pt x="97763" y="45304"/>
                  </a:cubicBezTo>
                  <a:lnTo>
                    <a:pt x="98620" y="46209"/>
                  </a:lnTo>
                  <a:cubicBezTo>
                    <a:pt x="99560" y="45316"/>
                    <a:pt x="100382" y="44292"/>
                    <a:pt x="101037" y="43172"/>
                  </a:cubicBezTo>
                  <a:lnTo>
                    <a:pt x="99977" y="42541"/>
                  </a:lnTo>
                  <a:close/>
                  <a:moveTo>
                    <a:pt x="94881" y="47363"/>
                  </a:moveTo>
                  <a:cubicBezTo>
                    <a:pt x="93833" y="47911"/>
                    <a:pt x="92714" y="48316"/>
                    <a:pt x="91547" y="48554"/>
                  </a:cubicBezTo>
                  <a:lnTo>
                    <a:pt x="91797" y="49769"/>
                  </a:lnTo>
                  <a:cubicBezTo>
                    <a:pt x="93071" y="49507"/>
                    <a:pt x="94310" y="49066"/>
                    <a:pt x="95465" y="48471"/>
                  </a:cubicBezTo>
                  <a:lnTo>
                    <a:pt x="94881" y="47363"/>
                  </a:lnTo>
                  <a:close/>
                  <a:moveTo>
                    <a:pt x="17205" y="48816"/>
                  </a:moveTo>
                  <a:lnTo>
                    <a:pt x="17205" y="50054"/>
                  </a:lnTo>
                  <a:lnTo>
                    <a:pt x="20931" y="50054"/>
                  </a:lnTo>
                  <a:lnTo>
                    <a:pt x="20931" y="48816"/>
                  </a:lnTo>
                  <a:close/>
                  <a:moveTo>
                    <a:pt x="24658" y="48816"/>
                  </a:moveTo>
                  <a:lnTo>
                    <a:pt x="24658" y="50054"/>
                  </a:lnTo>
                  <a:lnTo>
                    <a:pt x="28373" y="50054"/>
                  </a:lnTo>
                  <a:lnTo>
                    <a:pt x="28373" y="48816"/>
                  </a:lnTo>
                  <a:close/>
                  <a:moveTo>
                    <a:pt x="32100" y="48816"/>
                  </a:moveTo>
                  <a:lnTo>
                    <a:pt x="32100" y="50054"/>
                  </a:lnTo>
                  <a:lnTo>
                    <a:pt x="35826" y="50054"/>
                  </a:lnTo>
                  <a:lnTo>
                    <a:pt x="35826" y="48816"/>
                  </a:lnTo>
                  <a:close/>
                  <a:moveTo>
                    <a:pt x="39553" y="48816"/>
                  </a:moveTo>
                  <a:lnTo>
                    <a:pt x="39553" y="50054"/>
                  </a:lnTo>
                  <a:lnTo>
                    <a:pt x="43280" y="50054"/>
                  </a:lnTo>
                  <a:lnTo>
                    <a:pt x="43280" y="48816"/>
                  </a:lnTo>
                  <a:close/>
                  <a:moveTo>
                    <a:pt x="47006" y="48816"/>
                  </a:moveTo>
                  <a:lnTo>
                    <a:pt x="47006" y="50054"/>
                  </a:lnTo>
                  <a:lnTo>
                    <a:pt x="50721" y="50054"/>
                  </a:lnTo>
                  <a:lnTo>
                    <a:pt x="50721" y="48816"/>
                  </a:lnTo>
                  <a:close/>
                  <a:moveTo>
                    <a:pt x="54448" y="48816"/>
                  </a:moveTo>
                  <a:lnTo>
                    <a:pt x="54448" y="50054"/>
                  </a:lnTo>
                  <a:lnTo>
                    <a:pt x="58174" y="50054"/>
                  </a:lnTo>
                  <a:lnTo>
                    <a:pt x="58174" y="48816"/>
                  </a:lnTo>
                  <a:close/>
                  <a:moveTo>
                    <a:pt x="61901" y="48816"/>
                  </a:moveTo>
                  <a:lnTo>
                    <a:pt x="61901" y="50054"/>
                  </a:lnTo>
                  <a:lnTo>
                    <a:pt x="65628" y="50054"/>
                  </a:lnTo>
                  <a:lnTo>
                    <a:pt x="65628" y="48816"/>
                  </a:lnTo>
                  <a:close/>
                  <a:moveTo>
                    <a:pt x="69342" y="48816"/>
                  </a:moveTo>
                  <a:lnTo>
                    <a:pt x="69342" y="50054"/>
                  </a:lnTo>
                  <a:lnTo>
                    <a:pt x="73069" y="50054"/>
                  </a:lnTo>
                  <a:lnTo>
                    <a:pt x="73069" y="48816"/>
                  </a:lnTo>
                  <a:close/>
                  <a:moveTo>
                    <a:pt x="76796" y="48816"/>
                  </a:moveTo>
                  <a:lnTo>
                    <a:pt x="76796" y="50054"/>
                  </a:lnTo>
                  <a:lnTo>
                    <a:pt x="80522" y="50054"/>
                  </a:lnTo>
                  <a:lnTo>
                    <a:pt x="80522" y="48816"/>
                  </a:lnTo>
                  <a:close/>
                  <a:moveTo>
                    <a:pt x="84249" y="48816"/>
                  </a:moveTo>
                  <a:lnTo>
                    <a:pt x="84249" y="50054"/>
                  </a:lnTo>
                  <a:lnTo>
                    <a:pt x="87976" y="50054"/>
                  </a:lnTo>
                  <a:lnTo>
                    <a:pt x="87976" y="48816"/>
                  </a:lnTo>
                  <a:close/>
                  <a:moveTo>
                    <a:pt x="13454" y="48828"/>
                  </a:moveTo>
                  <a:cubicBezTo>
                    <a:pt x="12157" y="48876"/>
                    <a:pt x="10871" y="49102"/>
                    <a:pt x="9632" y="49507"/>
                  </a:cubicBezTo>
                  <a:lnTo>
                    <a:pt x="10013" y="50685"/>
                  </a:lnTo>
                  <a:cubicBezTo>
                    <a:pt x="11145" y="50316"/>
                    <a:pt x="12311" y="50114"/>
                    <a:pt x="13502" y="50066"/>
                  </a:cubicBezTo>
                  <a:lnTo>
                    <a:pt x="13454" y="48828"/>
                  </a:lnTo>
                  <a:close/>
                  <a:moveTo>
                    <a:pt x="6144" y="51209"/>
                  </a:moveTo>
                  <a:cubicBezTo>
                    <a:pt x="5072" y="51935"/>
                    <a:pt x="4096" y="52805"/>
                    <a:pt x="3251" y="53805"/>
                  </a:cubicBezTo>
                  <a:lnTo>
                    <a:pt x="4203" y="54602"/>
                  </a:lnTo>
                  <a:cubicBezTo>
                    <a:pt x="4965" y="53698"/>
                    <a:pt x="5858" y="52900"/>
                    <a:pt x="6834" y="52233"/>
                  </a:cubicBezTo>
                  <a:lnTo>
                    <a:pt x="6144" y="51209"/>
                  </a:lnTo>
                  <a:close/>
                  <a:moveTo>
                    <a:pt x="1179" y="57091"/>
                  </a:moveTo>
                  <a:cubicBezTo>
                    <a:pt x="643" y="58270"/>
                    <a:pt x="286" y="59532"/>
                    <a:pt x="96" y="60818"/>
                  </a:cubicBezTo>
                  <a:lnTo>
                    <a:pt x="1322" y="60996"/>
                  </a:lnTo>
                  <a:cubicBezTo>
                    <a:pt x="1489" y="59817"/>
                    <a:pt x="1822" y="58674"/>
                    <a:pt x="2310" y="57603"/>
                  </a:cubicBezTo>
                  <a:lnTo>
                    <a:pt x="1179" y="57091"/>
                  </a:lnTo>
                  <a:close/>
                  <a:moveTo>
                    <a:pt x="1239" y="64568"/>
                  </a:moveTo>
                  <a:lnTo>
                    <a:pt x="0" y="64675"/>
                  </a:lnTo>
                  <a:cubicBezTo>
                    <a:pt x="107" y="65973"/>
                    <a:pt x="405" y="67247"/>
                    <a:pt x="869" y="68461"/>
                  </a:cubicBezTo>
                  <a:lnTo>
                    <a:pt x="2024" y="68021"/>
                  </a:lnTo>
                  <a:cubicBezTo>
                    <a:pt x="1608" y="66914"/>
                    <a:pt x="1346" y="65747"/>
                    <a:pt x="1239" y="64568"/>
                  </a:cubicBezTo>
                  <a:close/>
                  <a:moveTo>
                    <a:pt x="3739" y="71116"/>
                  </a:moveTo>
                  <a:lnTo>
                    <a:pt x="2751" y="71855"/>
                  </a:lnTo>
                  <a:cubicBezTo>
                    <a:pt x="3525" y="72902"/>
                    <a:pt x="4453" y="73831"/>
                    <a:pt x="5477" y="74617"/>
                  </a:cubicBezTo>
                  <a:lnTo>
                    <a:pt x="6239" y="73629"/>
                  </a:lnTo>
                  <a:cubicBezTo>
                    <a:pt x="5287" y="72902"/>
                    <a:pt x="4453" y="72057"/>
                    <a:pt x="3739" y="71116"/>
                  </a:cubicBezTo>
                  <a:close/>
                  <a:moveTo>
                    <a:pt x="9323" y="75367"/>
                  </a:moveTo>
                  <a:lnTo>
                    <a:pt x="8870" y="76522"/>
                  </a:lnTo>
                  <a:cubicBezTo>
                    <a:pt x="10073" y="76998"/>
                    <a:pt x="11347" y="77296"/>
                    <a:pt x="12645" y="77415"/>
                  </a:cubicBezTo>
                  <a:lnTo>
                    <a:pt x="12764" y="76177"/>
                  </a:lnTo>
                  <a:cubicBezTo>
                    <a:pt x="11585" y="76069"/>
                    <a:pt x="10418" y="75796"/>
                    <a:pt x="9323" y="75367"/>
                  </a:cubicBezTo>
                  <a:close/>
                  <a:moveTo>
                    <a:pt x="16431" y="76236"/>
                  </a:moveTo>
                  <a:lnTo>
                    <a:pt x="16431" y="77486"/>
                  </a:lnTo>
                  <a:lnTo>
                    <a:pt x="20158" y="77486"/>
                  </a:lnTo>
                  <a:lnTo>
                    <a:pt x="20158" y="76236"/>
                  </a:lnTo>
                  <a:close/>
                  <a:moveTo>
                    <a:pt x="23872" y="76236"/>
                  </a:moveTo>
                  <a:lnTo>
                    <a:pt x="23872" y="77486"/>
                  </a:lnTo>
                  <a:lnTo>
                    <a:pt x="27599" y="77486"/>
                  </a:lnTo>
                  <a:lnTo>
                    <a:pt x="27599" y="76236"/>
                  </a:lnTo>
                  <a:close/>
                  <a:moveTo>
                    <a:pt x="31326" y="76236"/>
                  </a:moveTo>
                  <a:lnTo>
                    <a:pt x="31326" y="77486"/>
                  </a:lnTo>
                  <a:lnTo>
                    <a:pt x="35052" y="77486"/>
                  </a:lnTo>
                  <a:lnTo>
                    <a:pt x="35052" y="76236"/>
                  </a:lnTo>
                  <a:close/>
                  <a:moveTo>
                    <a:pt x="38779" y="76236"/>
                  </a:moveTo>
                  <a:lnTo>
                    <a:pt x="38779" y="77486"/>
                  </a:lnTo>
                  <a:lnTo>
                    <a:pt x="42494" y="77486"/>
                  </a:lnTo>
                  <a:lnTo>
                    <a:pt x="42494" y="76236"/>
                  </a:lnTo>
                  <a:close/>
                  <a:moveTo>
                    <a:pt x="46220" y="76236"/>
                  </a:moveTo>
                  <a:lnTo>
                    <a:pt x="46220" y="77486"/>
                  </a:lnTo>
                  <a:lnTo>
                    <a:pt x="49947" y="77486"/>
                  </a:lnTo>
                  <a:lnTo>
                    <a:pt x="49947" y="76236"/>
                  </a:lnTo>
                  <a:close/>
                  <a:moveTo>
                    <a:pt x="53674" y="76236"/>
                  </a:moveTo>
                  <a:lnTo>
                    <a:pt x="53674" y="77486"/>
                  </a:lnTo>
                  <a:lnTo>
                    <a:pt x="57400" y="77486"/>
                  </a:lnTo>
                  <a:lnTo>
                    <a:pt x="57400" y="76236"/>
                  </a:lnTo>
                  <a:close/>
                  <a:moveTo>
                    <a:pt x="61127" y="76236"/>
                  </a:moveTo>
                  <a:lnTo>
                    <a:pt x="61127" y="77486"/>
                  </a:lnTo>
                  <a:lnTo>
                    <a:pt x="64842" y="77486"/>
                  </a:lnTo>
                  <a:lnTo>
                    <a:pt x="64842" y="76236"/>
                  </a:lnTo>
                  <a:close/>
                  <a:moveTo>
                    <a:pt x="68568" y="76236"/>
                  </a:moveTo>
                  <a:lnTo>
                    <a:pt x="68568" y="77486"/>
                  </a:lnTo>
                  <a:lnTo>
                    <a:pt x="72295" y="77486"/>
                  </a:lnTo>
                  <a:lnTo>
                    <a:pt x="72295" y="76236"/>
                  </a:lnTo>
                  <a:close/>
                  <a:moveTo>
                    <a:pt x="76022" y="76236"/>
                  </a:moveTo>
                  <a:lnTo>
                    <a:pt x="76022" y="77486"/>
                  </a:lnTo>
                  <a:lnTo>
                    <a:pt x="79748" y="77486"/>
                  </a:lnTo>
                  <a:lnTo>
                    <a:pt x="79748" y="76236"/>
                  </a:lnTo>
                  <a:close/>
                  <a:moveTo>
                    <a:pt x="83475" y="76236"/>
                  </a:moveTo>
                  <a:lnTo>
                    <a:pt x="83475" y="77486"/>
                  </a:lnTo>
                  <a:lnTo>
                    <a:pt x="87190" y="77486"/>
                  </a:lnTo>
                  <a:lnTo>
                    <a:pt x="87190" y="76236"/>
                  </a:lnTo>
                  <a:close/>
                  <a:moveTo>
                    <a:pt x="91000" y="76391"/>
                  </a:moveTo>
                  <a:lnTo>
                    <a:pt x="90821" y="77617"/>
                  </a:lnTo>
                  <a:cubicBezTo>
                    <a:pt x="92000" y="77784"/>
                    <a:pt x="93143" y="78117"/>
                    <a:pt x="94214" y="78605"/>
                  </a:cubicBezTo>
                  <a:lnTo>
                    <a:pt x="94726" y="77474"/>
                  </a:lnTo>
                  <a:cubicBezTo>
                    <a:pt x="93548" y="76939"/>
                    <a:pt x="92286" y="76569"/>
                    <a:pt x="91000" y="76391"/>
                  </a:cubicBezTo>
                  <a:close/>
                  <a:moveTo>
                    <a:pt x="98013" y="79546"/>
                  </a:moveTo>
                  <a:lnTo>
                    <a:pt x="97215" y="80499"/>
                  </a:lnTo>
                  <a:cubicBezTo>
                    <a:pt x="98120" y="81261"/>
                    <a:pt x="98917" y="82153"/>
                    <a:pt x="99572" y="83130"/>
                  </a:cubicBezTo>
                  <a:lnTo>
                    <a:pt x="100608" y="82439"/>
                  </a:lnTo>
                  <a:cubicBezTo>
                    <a:pt x="99882" y="81356"/>
                    <a:pt x="99001" y="80391"/>
                    <a:pt x="98013" y="79546"/>
                  </a:cubicBezTo>
                  <a:close/>
                  <a:moveTo>
                    <a:pt x="102311" y="85928"/>
                  </a:moveTo>
                  <a:lnTo>
                    <a:pt x="101132" y="86309"/>
                  </a:lnTo>
                  <a:cubicBezTo>
                    <a:pt x="101489" y="87440"/>
                    <a:pt x="101703" y="88607"/>
                    <a:pt x="101751" y="89797"/>
                  </a:cubicBezTo>
                  <a:lnTo>
                    <a:pt x="102989" y="89750"/>
                  </a:lnTo>
                  <a:cubicBezTo>
                    <a:pt x="102942" y="88452"/>
                    <a:pt x="102716" y="87166"/>
                    <a:pt x="102311" y="85928"/>
                  </a:cubicBezTo>
                  <a:close/>
                  <a:moveTo>
                    <a:pt x="101430" y="93333"/>
                  </a:moveTo>
                  <a:cubicBezTo>
                    <a:pt x="101156" y="94488"/>
                    <a:pt x="100727" y="95596"/>
                    <a:pt x="100156" y="96631"/>
                  </a:cubicBezTo>
                  <a:lnTo>
                    <a:pt x="101239" y="97239"/>
                  </a:lnTo>
                  <a:cubicBezTo>
                    <a:pt x="101870" y="96096"/>
                    <a:pt x="102346" y="94881"/>
                    <a:pt x="102632" y="93619"/>
                  </a:cubicBezTo>
                  <a:lnTo>
                    <a:pt x="101430" y="93333"/>
                  </a:lnTo>
                  <a:close/>
                  <a:moveTo>
                    <a:pt x="98024" y="99465"/>
                  </a:moveTo>
                  <a:cubicBezTo>
                    <a:pt x="97191" y="100310"/>
                    <a:pt x="96239" y="101025"/>
                    <a:pt x="95215" y="101608"/>
                  </a:cubicBezTo>
                  <a:lnTo>
                    <a:pt x="95822" y="102692"/>
                  </a:lnTo>
                  <a:cubicBezTo>
                    <a:pt x="96953" y="102061"/>
                    <a:pt x="97989" y="101263"/>
                    <a:pt x="98906" y="100346"/>
                  </a:cubicBezTo>
                  <a:lnTo>
                    <a:pt x="98024" y="99465"/>
                  </a:lnTo>
                  <a:close/>
                  <a:moveTo>
                    <a:pt x="66009" y="103239"/>
                  </a:moveTo>
                  <a:lnTo>
                    <a:pt x="66009" y="104478"/>
                  </a:lnTo>
                  <a:lnTo>
                    <a:pt x="69735" y="104478"/>
                  </a:lnTo>
                  <a:lnTo>
                    <a:pt x="69735" y="103239"/>
                  </a:lnTo>
                  <a:close/>
                  <a:moveTo>
                    <a:pt x="73462" y="103239"/>
                  </a:moveTo>
                  <a:lnTo>
                    <a:pt x="73462" y="104478"/>
                  </a:lnTo>
                  <a:lnTo>
                    <a:pt x="77189" y="104478"/>
                  </a:lnTo>
                  <a:lnTo>
                    <a:pt x="77189" y="103239"/>
                  </a:lnTo>
                  <a:close/>
                  <a:moveTo>
                    <a:pt x="80915" y="103239"/>
                  </a:moveTo>
                  <a:lnTo>
                    <a:pt x="80915" y="104478"/>
                  </a:lnTo>
                  <a:lnTo>
                    <a:pt x="84630" y="104478"/>
                  </a:lnTo>
                  <a:lnTo>
                    <a:pt x="84630" y="103239"/>
                  </a:lnTo>
                  <a:close/>
                  <a:moveTo>
                    <a:pt x="91917" y="102894"/>
                  </a:moveTo>
                  <a:cubicBezTo>
                    <a:pt x="90952" y="103120"/>
                    <a:pt x="89952" y="103239"/>
                    <a:pt x="88952" y="103239"/>
                  </a:cubicBezTo>
                  <a:lnTo>
                    <a:pt x="88357" y="103239"/>
                  </a:lnTo>
                  <a:lnTo>
                    <a:pt x="88357" y="104478"/>
                  </a:lnTo>
                  <a:lnTo>
                    <a:pt x="88952" y="104478"/>
                  </a:lnTo>
                  <a:cubicBezTo>
                    <a:pt x="90047" y="104478"/>
                    <a:pt x="91143" y="104359"/>
                    <a:pt x="92202" y="104109"/>
                  </a:cubicBezTo>
                  <a:lnTo>
                    <a:pt x="91917" y="102894"/>
                  </a:lnTo>
                  <a:close/>
                  <a:moveTo>
                    <a:pt x="62175" y="103644"/>
                  </a:moveTo>
                  <a:cubicBezTo>
                    <a:pt x="60913" y="103954"/>
                    <a:pt x="59698" y="104442"/>
                    <a:pt x="58567" y="105097"/>
                  </a:cubicBezTo>
                  <a:lnTo>
                    <a:pt x="59186" y="106168"/>
                  </a:lnTo>
                  <a:cubicBezTo>
                    <a:pt x="60210" y="105585"/>
                    <a:pt x="61317" y="105132"/>
                    <a:pt x="62472" y="104847"/>
                  </a:cubicBezTo>
                  <a:lnTo>
                    <a:pt x="62175" y="103644"/>
                  </a:lnTo>
                  <a:close/>
                  <a:moveTo>
                    <a:pt x="55495" y="107478"/>
                  </a:moveTo>
                  <a:cubicBezTo>
                    <a:pt x="54590" y="108407"/>
                    <a:pt x="53817" y="109454"/>
                    <a:pt x="53197" y="110597"/>
                  </a:cubicBezTo>
                  <a:lnTo>
                    <a:pt x="54293" y="111193"/>
                  </a:lnTo>
                  <a:cubicBezTo>
                    <a:pt x="54852" y="110145"/>
                    <a:pt x="55555" y="109193"/>
                    <a:pt x="56388" y="108335"/>
                  </a:cubicBezTo>
                  <a:lnTo>
                    <a:pt x="55495" y="107478"/>
                  </a:lnTo>
                  <a:close/>
                  <a:moveTo>
                    <a:pt x="51840" y="114241"/>
                  </a:moveTo>
                  <a:cubicBezTo>
                    <a:pt x="51626" y="115229"/>
                    <a:pt x="51507" y="116253"/>
                    <a:pt x="51507" y="117277"/>
                  </a:cubicBezTo>
                  <a:lnTo>
                    <a:pt x="51507" y="118075"/>
                  </a:lnTo>
                  <a:lnTo>
                    <a:pt x="52745" y="118075"/>
                  </a:lnTo>
                  <a:lnTo>
                    <a:pt x="52745" y="117277"/>
                  </a:lnTo>
                  <a:cubicBezTo>
                    <a:pt x="52745" y="116348"/>
                    <a:pt x="52852" y="115408"/>
                    <a:pt x="53055" y="114503"/>
                  </a:cubicBezTo>
                  <a:lnTo>
                    <a:pt x="51840" y="114241"/>
                  </a:lnTo>
                  <a:close/>
                  <a:moveTo>
                    <a:pt x="51507" y="121801"/>
                  </a:moveTo>
                  <a:lnTo>
                    <a:pt x="51507" y="125528"/>
                  </a:lnTo>
                  <a:lnTo>
                    <a:pt x="52757" y="125528"/>
                  </a:lnTo>
                  <a:lnTo>
                    <a:pt x="52757" y="121801"/>
                  </a:lnTo>
                  <a:close/>
                  <a:moveTo>
                    <a:pt x="51507" y="129243"/>
                  </a:moveTo>
                  <a:lnTo>
                    <a:pt x="51507" y="132969"/>
                  </a:lnTo>
                  <a:lnTo>
                    <a:pt x="52757" y="132969"/>
                  </a:lnTo>
                  <a:lnTo>
                    <a:pt x="52757" y="12924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35"/>
          <p:cNvGrpSpPr/>
          <p:nvPr/>
        </p:nvGrpSpPr>
        <p:grpSpPr>
          <a:xfrm rot="10800000">
            <a:off x="2665675" y="2900830"/>
            <a:ext cx="567000" cy="567000"/>
            <a:chOff x="6604775" y="1679913"/>
            <a:chExt cx="567000" cy="567000"/>
          </a:xfrm>
        </p:grpSpPr>
        <p:sp>
          <p:nvSpPr>
            <p:cNvPr id="1058" name="Google Shape;1058;p35"/>
            <p:cNvSpPr/>
            <p:nvPr/>
          </p:nvSpPr>
          <p:spPr>
            <a:xfrm rot="2700000">
              <a:off x="6687810" y="1762948"/>
              <a:ext cx="400930" cy="400930"/>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35"/>
          <p:cNvGrpSpPr/>
          <p:nvPr/>
        </p:nvGrpSpPr>
        <p:grpSpPr>
          <a:xfrm>
            <a:off x="5911375" y="2257659"/>
            <a:ext cx="567000" cy="567000"/>
            <a:chOff x="6604775" y="1679913"/>
            <a:chExt cx="567000" cy="567000"/>
          </a:xfrm>
        </p:grpSpPr>
        <p:sp>
          <p:nvSpPr>
            <p:cNvPr id="1064" name="Google Shape;1064;p35"/>
            <p:cNvSpPr/>
            <p:nvPr/>
          </p:nvSpPr>
          <p:spPr>
            <a:xfrm rot="2700000">
              <a:off x="6687810" y="1762948"/>
              <a:ext cx="400930" cy="400930"/>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5"/>
          <p:cNvGrpSpPr/>
          <p:nvPr/>
        </p:nvGrpSpPr>
        <p:grpSpPr>
          <a:xfrm>
            <a:off x="5911375" y="3543988"/>
            <a:ext cx="567000" cy="567000"/>
            <a:chOff x="6604775" y="1679913"/>
            <a:chExt cx="567000" cy="567000"/>
          </a:xfrm>
        </p:grpSpPr>
        <p:sp>
          <p:nvSpPr>
            <p:cNvPr id="1070" name="Google Shape;1070;p35"/>
            <p:cNvSpPr/>
            <p:nvPr/>
          </p:nvSpPr>
          <p:spPr>
            <a:xfrm rot="2700000">
              <a:off x="6687810" y="1762948"/>
              <a:ext cx="400930" cy="40093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6762521"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35"/>
          <p:cNvGrpSpPr/>
          <p:nvPr/>
        </p:nvGrpSpPr>
        <p:grpSpPr>
          <a:xfrm>
            <a:off x="710275" y="1614488"/>
            <a:ext cx="3704165" cy="969012"/>
            <a:chOff x="710275" y="1614488"/>
            <a:chExt cx="3704165" cy="969012"/>
          </a:xfrm>
        </p:grpSpPr>
        <p:sp>
          <p:nvSpPr>
            <p:cNvPr id="1074" name="Google Shape;1074;p35"/>
            <p:cNvSpPr txBox="1"/>
            <p:nvPr/>
          </p:nvSpPr>
          <p:spPr>
            <a:xfrm>
              <a:off x="710275" y="2048600"/>
              <a:ext cx="1884600" cy="534900"/>
            </a:xfrm>
            <a:prstGeom prst="rect">
              <a:avLst/>
            </a:prstGeom>
            <a:noFill/>
            <a:ln>
              <a:noFill/>
            </a:ln>
          </p:spPr>
          <p:txBody>
            <a:bodyPr spcFirstLastPara="1" wrap="square" lIns="91425" tIns="91425" rIns="91425" bIns="91425" anchor="t" anchorCtr="0">
              <a:noAutofit/>
            </a:bodyPr>
            <a:lstStyle/>
            <a:p>
              <a:pPr lvl="0"/>
              <a:r>
                <a:rPr lang="en-US" sz="1200" dirty="0">
                  <a:solidFill>
                    <a:srgbClr val="434343"/>
                  </a:solidFill>
                  <a:latin typeface="Roboto"/>
                  <a:ea typeface="Roboto"/>
                  <a:cs typeface="Roboto"/>
                  <a:sym typeface="Roboto"/>
                </a:rPr>
                <a:t>Describe your project briefly in few paragraphs. </a:t>
              </a:r>
            </a:p>
            <a:p>
              <a:pPr lvl="0"/>
              <a:r>
                <a:rPr lang="en-US" sz="1200" dirty="0">
                  <a:solidFill>
                    <a:srgbClr val="434343"/>
                  </a:solidFill>
                  <a:latin typeface="Roboto"/>
                  <a:ea typeface="Roboto"/>
                  <a:cs typeface="Roboto"/>
                  <a:sym typeface="Roboto"/>
                </a:rPr>
                <a:t>The abstract should not exceed one page. </a:t>
              </a:r>
            </a:p>
          </p:txBody>
        </p:sp>
        <p:grpSp>
          <p:nvGrpSpPr>
            <p:cNvPr id="1075" name="Google Shape;1075;p35"/>
            <p:cNvGrpSpPr/>
            <p:nvPr/>
          </p:nvGrpSpPr>
          <p:grpSpPr>
            <a:xfrm rot="10800000">
              <a:off x="2665675" y="1614488"/>
              <a:ext cx="567000" cy="567000"/>
              <a:chOff x="8028600" y="1679913"/>
              <a:chExt cx="567000" cy="567000"/>
            </a:xfrm>
          </p:grpSpPr>
          <p:sp>
            <p:nvSpPr>
              <p:cNvPr id="1076" name="Google Shape;1076;p35"/>
              <p:cNvSpPr/>
              <p:nvPr/>
            </p:nvSpPr>
            <p:spPr>
              <a:xfrm rot="2700000">
                <a:off x="8111635" y="1762948"/>
                <a:ext cx="400930" cy="40093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77" name="Google Shape;1077;p35"/>
              <p:cNvSpPr/>
              <p:nvPr/>
            </p:nvSpPr>
            <p:spPr>
              <a:xfrm>
                <a:off x="8186346" y="1837683"/>
                <a:ext cx="251514" cy="251487"/>
              </a:xfrm>
              <a:custGeom>
                <a:avLst/>
                <a:gdLst/>
                <a:ahLst/>
                <a:cxnLst/>
                <a:rect l="l" t="t" r="r" b="b"/>
                <a:pathLst>
                  <a:path w="9098" h="9097" extrusionOk="0">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1078" name="Google Shape;1078;p35"/>
            <p:cNvSpPr/>
            <p:nvPr/>
          </p:nvSpPr>
          <p:spPr>
            <a:xfrm>
              <a:off x="710275" y="1747389"/>
              <a:ext cx="1650600" cy="30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700" dirty="0">
                  <a:solidFill>
                    <a:srgbClr val="FFFFFF"/>
                  </a:solidFill>
                  <a:latin typeface="Fira Sans Extra Condensed Medium"/>
                  <a:ea typeface="Fira Sans Extra Condensed Medium"/>
                  <a:cs typeface="Fira Sans Extra Condensed Medium"/>
                  <a:sym typeface="Fira Sans Extra Condensed Medium"/>
                </a:rPr>
                <a:t>Abstract</a:t>
              </a:r>
              <a:endParaRPr dirty="0">
                <a:solidFill>
                  <a:srgbClr val="FFFFFF"/>
                </a:solidFill>
              </a:endParaRPr>
            </a:p>
          </p:txBody>
        </p:sp>
        <p:cxnSp>
          <p:nvCxnSpPr>
            <p:cNvPr id="1079" name="Google Shape;1079;p35"/>
            <p:cNvCxnSpPr>
              <a:stCxn id="1076" idx="3"/>
            </p:cNvCxnSpPr>
            <p:nvPr/>
          </p:nvCxnSpPr>
          <p:spPr>
            <a:xfrm>
              <a:off x="3149640" y="1897988"/>
              <a:ext cx="1264800" cy="0"/>
            </a:xfrm>
            <a:prstGeom prst="straightConnector1">
              <a:avLst/>
            </a:prstGeom>
            <a:noFill/>
            <a:ln w="19050" cap="flat" cmpd="sng">
              <a:solidFill>
                <a:schemeClr val="accent1"/>
              </a:solidFill>
              <a:prstDash val="solid"/>
              <a:round/>
              <a:headEnd type="none" w="med" len="med"/>
              <a:tailEnd type="triangle" w="med" len="med"/>
            </a:ln>
          </p:spPr>
        </p:cxnSp>
      </p:grpSp>
    </p:spTree>
    <p:extLst>
      <p:ext uri="{BB962C8B-B14F-4D97-AF65-F5344CB8AC3E}">
        <p14:creationId xmlns:p14="http://schemas.microsoft.com/office/powerpoint/2010/main" val="114495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76553"/>
            <a:ext cx="9144000" cy="678762"/>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4" name="Content Placeholder 2"/>
          <p:cNvSpPr txBox="1">
            <a:spLocks/>
          </p:cNvSpPr>
          <p:nvPr/>
        </p:nvSpPr>
        <p:spPr>
          <a:xfrm>
            <a:off x="336331" y="970547"/>
            <a:ext cx="8631206" cy="4299285"/>
          </a:xfrm>
          <a:prstGeom prst="rect">
            <a:avLst/>
          </a:prstGeom>
        </p:spPr>
        <p:txBody>
          <a:bodyPr>
            <a:normAutofit fontScale="3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400" b="1" dirty="0"/>
              <a:t>Motivation:</a:t>
            </a:r>
            <a:br>
              <a:rPr lang="en-US" sz="4200" dirty="0"/>
            </a:br>
            <a:r>
              <a:rPr lang="en-US" sz="4200" i="1" dirty="0"/>
              <a:t>Why do we care</a:t>
            </a:r>
            <a:r>
              <a:rPr lang="en-US" sz="4200" dirty="0"/>
              <a:t> about the problem and the results? This section should include the importance of your work, and the impact it might have if successful.</a:t>
            </a:r>
          </a:p>
          <a:p>
            <a:endParaRPr lang="en-US" sz="4200" dirty="0"/>
          </a:p>
          <a:p>
            <a:r>
              <a:rPr lang="en-US" sz="5400" b="1" dirty="0"/>
              <a:t>Problem statement:</a:t>
            </a:r>
            <a:br>
              <a:rPr lang="en-US" sz="4200" dirty="0"/>
            </a:br>
            <a:r>
              <a:rPr lang="en-US" sz="4200" dirty="0"/>
              <a:t>What </a:t>
            </a:r>
            <a:r>
              <a:rPr lang="en-US" sz="4200" i="1" dirty="0"/>
              <a:t>problem</a:t>
            </a:r>
            <a:r>
              <a:rPr lang="en-US" sz="4200" dirty="0"/>
              <a:t> are you trying to solve? </a:t>
            </a:r>
            <a:endParaRPr lang="en-US" sz="5400" b="1" dirty="0"/>
          </a:p>
          <a:p>
            <a:endParaRPr lang="en-US" sz="5400" b="1" dirty="0"/>
          </a:p>
          <a:p>
            <a:r>
              <a:rPr lang="en-US" sz="5400" b="1" dirty="0"/>
              <a:t>Approach:</a:t>
            </a:r>
            <a:br>
              <a:rPr lang="en-US" sz="4200" dirty="0"/>
            </a:br>
            <a:r>
              <a:rPr lang="en-US" sz="4200" i="1" dirty="0"/>
              <a:t>How did you go about solving</a:t>
            </a:r>
            <a:r>
              <a:rPr lang="en-US" sz="4200" dirty="0"/>
              <a:t> or making progress on the problem? Did you use simulation, analytic models, prototype construction, or analysis of field data for an actual product? </a:t>
            </a:r>
          </a:p>
          <a:p>
            <a:endParaRPr lang="en-US" sz="4200" dirty="0"/>
          </a:p>
          <a:p>
            <a:r>
              <a:rPr lang="en-US" sz="5400" b="1" dirty="0"/>
              <a:t>Results:</a:t>
            </a:r>
            <a:br>
              <a:rPr lang="en-US" sz="4200" dirty="0"/>
            </a:br>
            <a:r>
              <a:rPr lang="en-US" sz="4200" i="1" dirty="0"/>
              <a:t>What's the answer?</a:t>
            </a:r>
            <a:r>
              <a:rPr lang="en-US" sz="4200" dirty="0"/>
              <a:t> Specifically, most good papers conclude that something is so many percent faster, cheaper, smaller, or otherwise better than something else. Put the result there, in numbers. Avoid vague, hand-waving results such as "very", "small", or "significant." </a:t>
            </a:r>
          </a:p>
          <a:p>
            <a:endParaRPr lang="en-US" sz="4200" dirty="0"/>
          </a:p>
          <a:p>
            <a:r>
              <a:rPr lang="en-US" sz="5400" b="1" dirty="0"/>
              <a:t>Conclusions:</a:t>
            </a:r>
            <a:br>
              <a:rPr lang="en-US" sz="4200" dirty="0"/>
            </a:br>
            <a:r>
              <a:rPr lang="en-US" sz="4200" i="1" dirty="0"/>
              <a:t>What are the implications</a:t>
            </a:r>
            <a:r>
              <a:rPr lang="en-US" sz="4200" dirty="0"/>
              <a:t> of your answer? Are your results </a:t>
            </a:r>
            <a:r>
              <a:rPr lang="en-US" sz="4200" i="1" dirty="0"/>
              <a:t>general</a:t>
            </a:r>
            <a:r>
              <a:rPr lang="en-US" sz="4200" dirty="0"/>
              <a:t>, potentially generalizable, or specific to a particular case?</a:t>
            </a:r>
          </a:p>
          <a:p>
            <a:endParaRPr lang="en-US" dirty="0"/>
          </a:p>
        </p:txBody>
      </p:sp>
      <p:sp>
        <p:nvSpPr>
          <p:cNvPr id="5" name="Title 1"/>
          <p:cNvSpPr>
            <a:spLocks noGrp="1"/>
          </p:cNvSpPr>
          <p:nvPr>
            <p:ph type="title"/>
          </p:nvPr>
        </p:nvSpPr>
        <p:spPr>
          <a:xfrm>
            <a:off x="243541" y="113297"/>
            <a:ext cx="1681054" cy="857250"/>
          </a:xfrm>
        </p:spPr>
        <p:txBody>
          <a:bodyPr/>
          <a:lstStyle/>
          <a:p>
            <a:r>
              <a:rPr lang="en-US" dirty="0">
                <a:latin typeface="+mj-lt"/>
                <a:ea typeface="Adobe Fan Heiti Std B" panose="020B0700000000000000" pitchFamily="34" charset="-128"/>
              </a:rPr>
              <a:t>Abstract</a:t>
            </a:r>
            <a:endParaRPr lang="en-US" dirty="0">
              <a:latin typeface="+mj-lt"/>
            </a:endParaRPr>
          </a:p>
        </p:txBody>
      </p:sp>
    </p:spTree>
    <p:extLst>
      <p:ext uri="{BB962C8B-B14F-4D97-AF65-F5344CB8AC3E}">
        <p14:creationId xmlns:p14="http://schemas.microsoft.com/office/powerpoint/2010/main" val="259723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 calcmode="lin" valueType="num">
                                      <p:cBhvr additive="base">
                                        <p:cTn id="2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 calcmode="lin" valueType="num">
                                      <p:cBhvr additive="base">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4E4F4978D93447B28D566404D4552A" ma:contentTypeVersion="14" ma:contentTypeDescription="Create a new document." ma:contentTypeScope="" ma:versionID="965467ae2baa149fb44eeaddc08e977c">
  <xsd:schema xmlns:xsd="http://www.w3.org/2001/XMLSchema" xmlns:xs="http://www.w3.org/2001/XMLSchema" xmlns:p="http://schemas.microsoft.com/office/2006/metadata/properties" xmlns:ns2="4a9cf6cf-9f1c-476c-a7d5-33f96438e575" xmlns:ns3="0ec10190-6c5d-4299-8aff-651c491b3358" targetNamespace="http://schemas.microsoft.com/office/2006/metadata/properties" ma:root="true" ma:fieldsID="340746675d2f5090e2f6495f9a0c12bd" ns2:_="" ns3:_="">
    <xsd:import namespace="4a9cf6cf-9f1c-476c-a7d5-33f96438e575"/>
    <xsd:import namespace="0ec10190-6c5d-4299-8aff-651c491b335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cf6cf-9f1c-476c-a7d5-33f96438e5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Location" ma:index="15" nillable="true" ma:displayName="Location" ma:indexed="true" ma:internalName="MediaServiceLocatio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0ec5623-75bb-48dd-91fd-2a266ffe7a9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c10190-6c5d-4299-8aff-651c491b335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159a45a-c37d-4ea7-b6cd-fd36a7b9733f}" ma:internalName="TaxCatchAll" ma:showField="CatchAllData" ma:web="0ec10190-6c5d-4299-8aff-651c491b3358">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E6EE9C-191B-4ED0-98D5-4BACD26E1E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9cf6cf-9f1c-476c-a7d5-33f96438e575"/>
    <ds:schemaRef ds:uri="0ec10190-6c5d-4299-8aff-651c491b33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509FE4-5412-4278-9C77-775E5448E4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1557</TotalTime>
  <Words>1883</Words>
  <Application>Microsoft Office PowerPoint</Application>
  <PresentationFormat>On-screen Show (16:9)</PresentationFormat>
  <Paragraphs>288</Paragraphs>
  <Slides>52</Slides>
  <Notes>20</Notes>
  <HiddenSlides>0</HiddenSlides>
  <MMClips>1</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Project Management Infographics by Slidesgo</vt:lpstr>
      <vt:lpstr>Technical Writing Workshop</vt:lpstr>
      <vt:lpstr>Agenda</vt:lpstr>
      <vt:lpstr>PowerPoint Presentation</vt:lpstr>
      <vt:lpstr>PowerPoint Presentation</vt:lpstr>
      <vt:lpstr>PowerPoint Presentation</vt:lpstr>
      <vt:lpstr>PowerPoint Presentation</vt:lpstr>
      <vt:lpstr>PowerPoint Presentation</vt:lpstr>
      <vt:lpstr>Project Management Infographics</vt:lpstr>
      <vt:lpstr>Abstract</vt:lpstr>
      <vt:lpstr>PowerPoint Presentation</vt:lpstr>
      <vt:lpstr>PowerPoint Presentation</vt:lpstr>
      <vt:lpstr>PowerPoint Presentation</vt:lpstr>
      <vt:lpstr>PowerPoint Presentation</vt:lpstr>
      <vt:lpstr>PowerPoint Presentation</vt:lpstr>
      <vt:lpstr>How to create Figure Captions and a List of Figures </vt:lpstr>
      <vt:lpstr>PowerPoint Presentation</vt:lpstr>
      <vt:lpstr>PowerPoint Presentation</vt:lpstr>
      <vt:lpstr>PowerPoint Presentation</vt:lpstr>
      <vt:lpstr>Main Chapters</vt:lpstr>
      <vt:lpstr>Introduction </vt:lpstr>
      <vt:lpstr>Design Requirements  </vt:lpstr>
      <vt:lpstr>PowerPoint Presentation</vt:lpstr>
      <vt:lpstr>PowerPoint Presentation</vt:lpstr>
      <vt:lpstr>Introduction </vt:lpstr>
      <vt:lpstr>VISIO</vt:lpstr>
      <vt:lpstr>Introduction </vt:lpstr>
      <vt:lpstr>Project Schedule </vt:lpstr>
      <vt:lpstr>Main Chapters</vt:lpstr>
      <vt:lpstr>PowerPoint Presentation</vt:lpstr>
      <vt:lpstr>Main Chapters</vt:lpstr>
      <vt:lpstr>PowerPoint Presentation</vt:lpstr>
      <vt:lpstr>Design Chapter</vt:lpstr>
      <vt:lpstr>Main Chapters</vt:lpstr>
      <vt:lpstr>    Experiment/Simulation Results Discussion:   Prototype Setup Hardware Software   Validation of requirements  Discuss and analyze whether the requirements are met  </vt:lpstr>
      <vt:lpstr>Main Chapters</vt:lpstr>
      <vt:lpstr>PowerPoint Presentation</vt:lpstr>
      <vt:lpstr>PowerPoint Presentation</vt:lpstr>
      <vt:lpstr>PowerPoint Presentation</vt:lpstr>
      <vt:lpstr>PowerPoint Presentation</vt:lpstr>
      <vt:lpstr>Graphs</vt:lpstr>
      <vt:lpstr>The table below gives different forms of representing data and the skill required to transform from one format to the other.</vt:lpstr>
      <vt:lpstr>PowerPoint Presentation</vt:lpstr>
      <vt:lpstr>PowerPoint Presentation</vt:lpstr>
      <vt:lpstr>PowerPoint Presentation</vt:lpstr>
      <vt:lpstr>1.Introduce the graph</vt:lpstr>
      <vt:lpstr>2.Give an overview</vt:lpstr>
      <vt:lpstr>3. Give the Detail</vt:lpstr>
      <vt:lpstr>3. Give the Detail</vt:lpstr>
      <vt:lpstr>PowerPoint Presentation</vt:lpstr>
      <vt:lpstr>You should spend about 20 minutes on this task. The graph below shows radio and television audiences throughout the day in 1992. Write a report for a university lecturer describing the information shown below. Write at least 150 words. </vt:lpstr>
      <vt:lpstr>PowerPoint Presentation</vt:lpstr>
      <vt:lpstr>Technical Writing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Infographics</dc:title>
  <dc:creator>user</dc:creator>
  <cp:lastModifiedBy>user</cp:lastModifiedBy>
  <cp:revision>160</cp:revision>
  <dcterms:modified xsi:type="dcterms:W3CDTF">2023-10-19T17:07:07Z</dcterms:modified>
</cp:coreProperties>
</file>